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32404050" cy="4680585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3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3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3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3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C0"/>
    <a:srgbClr val="CCECFF"/>
    <a:srgbClr val="00478E"/>
    <a:srgbClr val="0000FF"/>
    <a:srgbClr val="FFFF99"/>
    <a:srgbClr val="CC0099"/>
    <a:srgbClr val="005AB4"/>
    <a:srgbClr val="2EB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6596" autoAdjust="0"/>
    <p:restoredTop sz="86533" autoAdjust="0"/>
  </p:normalViewPr>
  <p:slideViewPr>
    <p:cSldViewPr snapToGrid="0">
      <p:cViewPr>
        <p:scale>
          <a:sx n="33" d="100"/>
          <a:sy n="33" d="100"/>
        </p:scale>
        <p:origin x="-1572" y="4248"/>
      </p:cViewPr>
      <p:guideLst>
        <p:guide orient="horz" pos="6549"/>
        <p:guide pos="152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ctr" latinLnBrk="1" hangingPunct="1">
              <a:spcBef>
                <a:spcPct val="10000"/>
              </a:spcBef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ctr" latinLnBrk="1" hangingPunct="1">
              <a:spcBef>
                <a:spcPct val="10000"/>
              </a:spcBef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ctr" latinLnBrk="1" hangingPunct="1">
              <a:spcBef>
                <a:spcPct val="10000"/>
              </a:spcBef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5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ctr" latinLnBrk="1" hangingPunct="1">
              <a:spcBef>
                <a:spcPct val="10000"/>
              </a:spcBef>
              <a:defRPr sz="1200"/>
            </a:lvl1pPr>
          </a:lstStyle>
          <a:p>
            <a:fld id="{E0BECD42-BAF6-44BA-B078-61E0397A15D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2960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ctr" latinLnBrk="1" hangingPunct="0">
              <a:spcBef>
                <a:spcPct val="10000"/>
              </a:spcBef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ctr" latinLnBrk="1" hangingPunct="0">
              <a:spcBef>
                <a:spcPct val="10000"/>
              </a:spcBef>
              <a:defRPr sz="1200"/>
            </a:lvl1pPr>
          </a:lstStyle>
          <a:p>
            <a:pPr>
              <a:defRPr/>
            </a:pPr>
            <a:fld id="{CCC3F638-432C-4E50-8515-F39011397B22}" type="datetimeFigureOut">
              <a:rPr lang="ko-KR" altLang="en-US"/>
              <a:pPr>
                <a:defRPr/>
              </a:pPr>
              <a:t>2015-05-17</a:t>
            </a:fld>
            <a:endParaRPr lang="en-US" altLang="ko-K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43138" y="685800"/>
            <a:ext cx="23717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ctr" latinLnBrk="1" hangingPunct="0">
              <a:spcBef>
                <a:spcPct val="10000"/>
              </a:spcBef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ctr" latinLnBrk="1">
              <a:spcBef>
                <a:spcPct val="10000"/>
              </a:spcBef>
              <a:defRPr sz="1200"/>
            </a:lvl1pPr>
          </a:lstStyle>
          <a:p>
            <a:fld id="{7732CD28-1BD1-4ECE-96D7-33FD8001B9E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2536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30463" y="14540593"/>
            <a:ext cx="27543125" cy="1003277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60925" y="26523611"/>
            <a:ext cx="22682200" cy="1196090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3FD71-4721-46B9-9DAD-65D20532624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D514E-6E0C-4814-AE70-9FCF71791FB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23493413" y="1873591"/>
            <a:ext cx="7289800" cy="3993798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620839" y="1873591"/>
            <a:ext cx="21720175" cy="3993798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AB09D-2EB4-405B-B102-F670F0374F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D0C83-F69A-4F27-BDCD-F3BA84CE04A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051" y="30077682"/>
            <a:ext cx="27544713" cy="92957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051" y="19838535"/>
            <a:ext cx="27544713" cy="1023914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C7421-9D70-47FE-8334-8153AC114C1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620839" y="10921660"/>
            <a:ext cx="14504987" cy="308899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78225" y="10921660"/>
            <a:ext cx="14504988" cy="308899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3BFDC-62B1-474B-A086-4184B193D9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838" y="1875064"/>
            <a:ext cx="29162375" cy="780097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839" y="10476480"/>
            <a:ext cx="14316075" cy="43677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839" y="14844259"/>
            <a:ext cx="14316075" cy="269673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789" y="10476480"/>
            <a:ext cx="14322425" cy="43677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789" y="14844259"/>
            <a:ext cx="14322425" cy="269673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61AA4-70FF-4789-B0E2-14F8BBAD53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A4180-21E9-44D9-AF00-3B2CA28CDA0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ADEAA-1223-4933-8E06-33474357A3D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838" y="1863272"/>
            <a:ext cx="10660062" cy="79306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839" y="1863271"/>
            <a:ext cx="18113375" cy="39948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838" y="9793968"/>
            <a:ext cx="10660062" cy="320176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6B1D3-59F6-49A8-882C-3BAE1F66666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588" y="32763505"/>
            <a:ext cx="19442112" cy="38680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588" y="4182042"/>
            <a:ext cx="19442112" cy="280832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588" y="36631563"/>
            <a:ext cx="19442112" cy="54939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1159F-F79E-49C0-AC4C-BDE1E717C9E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873250"/>
            <a:ext cx="29162375" cy="780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5287" tIns="252644" rIns="505287" bIns="2526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922000"/>
            <a:ext cx="29162375" cy="308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5287" tIns="252644" rIns="505287" bIns="252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42622788"/>
            <a:ext cx="755967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5287" tIns="252644" rIns="505287" bIns="252644" numCol="1" anchor="t" anchorCtr="0" compatLnSpc="1">
            <a:prstTxWarp prst="textNoShape">
              <a:avLst/>
            </a:prstTxWarp>
          </a:bodyPr>
          <a:lstStyle>
            <a:lvl1pPr eaLnBrk="1" fontAlgn="base" latinLnBrk="1" hangingPunct="1">
              <a:spcBef>
                <a:spcPct val="0"/>
              </a:spcBef>
              <a:defRPr sz="77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42622788"/>
            <a:ext cx="10261600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5287" tIns="252644" rIns="505287" bIns="252644" numCol="1" anchor="t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spcBef>
                <a:spcPct val="0"/>
              </a:spcBef>
              <a:defRPr sz="77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42622788"/>
            <a:ext cx="755967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5287" tIns="252644" rIns="505287" bIns="252644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7700"/>
            </a:lvl1pPr>
          </a:lstStyle>
          <a:p>
            <a:fld id="{87568932-59F4-457A-89AD-32FC9D50D10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53013" rtl="0" eaLnBrk="0" fontAlgn="base" latinLnBrk="1" hangingPunct="0">
        <a:spcBef>
          <a:spcPct val="0"/>
        </a:spcBef>
        <a:spcAft>
          <a:spcPct val="0"/>
        </a:spcAft>
        <a:defRPr kumimoji="1" sz="2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053013" rtl="0" eaLnBrk="0" fontAlgn="base" latinLnBrk="1" hangingPunct="0">
        <a:spcBef>
          <a:spcPct val="0"/>
        </a:spcBef>
        <a:spcAft>
          <a:spcPct val="0"/>
        </a:spcAft>
        <a:defRPr kumimoji="1" sz="243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5053013" rtl="0" eaLnBrk="0" fontAlgn="base" latinLnBrk="1" hangingPunct="0">
        <a:spcBef>
          <a:spcPct val="0"/>
        </a:spcBef>
        <a:spcAft>
          <a:spcPct val="0"/>
        </a:spcAft>
        <a:defRPr kumimoji="1" sz="243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5053013" rtl="0" eaLnBrk="0" fontAlgn="base" latinLnBrk="1" hangingPunct="0">
        <a:spcBef>
          <a:spcPct val="0"/>
        </a:spcBef>
        <a:spcAft>
          <a:spcPct val="0"/>
        </a:spcAft>
        <a:defRPr kumimoji="1" sz="243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5053013" rtl="0" eaLnBrk="0" fontAlgn="base" latinLnBrk="1" hangingPunct="0">
        <a:spcBef>
          <a:spcPct val="0"/>
        </a:spcBef>
        <a:spcAft>
          <a:spcPct val="0"/>
        </a:spcAft>
        <a:defRPr kumimoji="1" sz="243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5053013" rtl="0" fontAlgn="base" latinLnBrk="1">
        <a:spcBef>
          <a:spcPct val="0"/>
        </a:spcBef>
        <a:spcAft>
          <a:spcPct val="0"/>
        </a:spcAft>
        <a:defRPr kumimoji="1" sz="243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5053013" rtl="0" fontAlgn="base" latinLnBrk="1">
        <a:spcBef>
          <a:spcPct val="0"/>
        </a:spcBef>
        <a:spcAft>
          <a:spcPct val="0"/>
        </a:spcAft>
        <a:defRPr kumimoji="1" sz="243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5053013" rtl="0" fontAlgn="base" latinLnBrk="1">
        <a:spcBef>
          <a:spcPct val="0"/>
        </a:spcBef>
        <a:spcAft>
          <a:spcPct val="0"/>
        </a:spcAft>
        <a:defRPr kumimoji="1" sz="243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5053013" rtl="0" fontAlgn="base" latinLnBrk="1">
        <a:spcBef>
          <a:spcPct val="0"/>
        </a:spcBef>
        <a:spcAft>
          <a:spcPct val="0"/>
        </a:spcAft>
        <a:defRPr kumimoji="1" sz="243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1895475" indent="-1895475" algn="l" defTabSz="505301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7700">
          <a:solidFill>
            <a:schemeClr val="tx1"/>
          </a:solidFill>
          <a:latin typeface="+mn-lt"/>
          <a:ea typeface="+mn-ea"/>
          <a:cs typeface="+mn-cs"/>
        </a:defRPr>
      </a:lvl1pPr>
      <a:lvl2pPr marL="4105275" indent="-1577975" algn="l" defTabSz="505301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5400">
          <a:solidFill>
            <a:schemeClr val="tx1"/>
          </a:solidFill>
          <a:latin typeface="+mn-lt"/>
          <a:ea typeface="+mn-ea"/>
        </a:defRPr>
      </a:lvl2pPr>
      <a:lvl3pPr marL="6316663" indent="-1263650" algn="l" defTabSz="505301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3200">
          <a:solidFill>
            <a:schemeClr val="tx1"/>
          </a:solidFill>
          <a:latin typeface="+mn-lt"/>
          <a:ea typeface="+mn-ea"/>
        </a:defRPr>
      </a:lvl3pPr>
      <a:lvl4pPr marL="8842375" indent="-1263650" algn="l" defTabSz="505301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1100">
          <a:solidFill>
            <a:schemeClr val="tx1"/>
          </a:solidFill>
          <a:latin typeface="+mn-lt"/>
          <a:ea typeface="+mn-ea"/>
        </a:defRPr>
      </a:lvl4pPr>
      <a:lvl5pPr marL="11369675" indent="-1263650" algn="l" defTabSz="5053013" rtl="0" eaLnBrk="0" fontAlgn="base" latinLnBrk="1" hangingPunct="0">
        <a:spcBef>
          <a:spcPct val="20000"/>
        </a:spcBef>
        <a:spcAft>
          <a:spcPct val="0"/>
        </a:spcAft>
        <a:buChar char="»"/>
        <a:defRPr kumimoji="1" sz="11100">
          <a:solidFill>
            <a:schemeClr val="tx1"/>
          </a:solidFill>
          <a:latin typeface="+mn-lt"/>
          <a:ea typeface="+mn-ea"/>
        </a:defRPr>
      </a:lvl5pPr>
      <a:lvl6pPr marL="11826875" indent="-1263650" algn="l" defTabSz="5053013" rtl="0" fontAlgn="base" latinLnBrk="1">
        <a:spcBef>
          <a:spcPct val="20000"/>
        </a:spcBef>
        <a:spcAft>
          <a:spcPct val="0"/>
        </a:spcAft>
        <a:buChar char="»"/>
        <a:defRPr kumimoji="1" sz="11100">
          <a:solidFill>
            <a:schemeClr val="tx1"/>
          </a:solidFill>
          <a:latin typeface="+mn-lt"/>
          <a:ea typeface="+mn-ea"/>
        </a:defRPr>
      </a:lvl6pPr>
      <a:lvl7pPr marL="12284075" indent="-1263650" algn="l" defTabSz="5053013" rtl="0" fontAlgn="base" latinLnBrk="1">
        <a:spcBef>
          <a:spcPct val="20000"/>
        </a:spcBef>
        <a:spcAft>
          <a:spcPct val="0"/>
        </a:spcAft>
        <a:buChar char="»"/>
        <a:defRPr kumimoji="1" sz="11100">
          <a:solidFill>
            <a:schemeClr val="tx1"/>
          </a:solidFill>
          <a:latin typeface="+mn-lt"/>
          <a:ea typeface="+mn-ea"/>
        </a:defRPr>
      </a:lvl7pPr>
      <a:lvl8pPr marL="12741275" indent="-1263650" algn="l" defTabSz="5053013" rtl="0" fontAlgn="base" latinLnBrk="1">
        <a:spcBef>
          <a:spcPct val="20000"/>
        </a:spcBef>
        <a:spcAft>
          <a:spcPct val="0"/>
        </a:spcAft>
        <a:buChar char="»"/>
        <a:defRPr kumimoji="1" sz="11100">
          <a:solidFill>
            <a:schemeClr val="tx1"/>
          </a:solidFill>
          <a:latin typeface="+mn-lt"/>
          <a:ea typeface="+mn-ea"/>
        </a:defRPr>
      </a:lvl8pPr>
      <a:lvl9pPr marL="13198475" indent="-1263650" algn="l" defTabSz="5053013" rtl="0" fontAlgn="base" latinLnBrk="1">
        <a:spcBef>
          <a:spcPct val="20000"/>
        </a:spcBef>
        <a:spcAft>
          <a:spcPct val="0"/>
        </a:spcAft>
        <a:buChar char="»"/>
        <a:defRPr kumimoji="1" sz="1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5"/>
          <p:cNvSpPr>
            <a:spLocks noChangeArrowheads="1"/>
          </p:cNvSpPr>
          <p:nvPr/>
        </p:nvSpPr>
        <p:spPr bwMode="auto">
          <a:xfrm>
            <a:off x="16952913" y="43465750"/>
            <a:ext cx="14473237" cy="190875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368079" tIns="129910" rIns="368079" bIns="129910"/>
          <a:lstStyle/>
          <a:p>
            <a:pPr marL="457200" indent="-457200" algn="just" defTabSz="4768850" eaLnBrk="1" latinLnBrk="1" hangingPunct="1">
              <a:spcBef>
                <a:spcPct val="20000"/>
              </a:spcBef>
              <a:buFont typeface="Wingdings" pitchFamily="2" charset="2"/>
              <a:buChar char="§"/>
              <a:tabLst>
                <a:tab pos="3244850" algn="l"/>
                <a:tab pos="5727700" algn="l"/>
                <a:tab pos="7829550" algn="l"/>
              </a:tabLst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This study demonstrated that the overall mortality rate was higher in incident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HD patients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of unethical facilities than in those of ethical facilities in Korea. </a:t>
            </a:r>
            <a:endParaRPr lang="en-US" altLang="ko-KR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100" name="Rectangle 38"/>
          <p:cNvSpPr>
            <a:spLocks noChangeArrowheads="1"/>
          </p:cNvSpPr>
          <p:nvPr/>
        </p:nvSpPr>
        <p:spPr bwMode="auto">
          <a:xfrm>
            <a:off x="0" y="-66676"/>
            <a:ext cx="32404050" cy="6296025"/>
          </a:xfrm>
          <a:prstGeom prst="rect">
            <a:avLst/>
          </a:prstGeom>
          <a:solidFill>
            <a:srgbClr val="0060C0"/>
          </a:solidFill>
          <a:ln w="9525">
            <a:noFill/>
            <a:miter lim="800000"/>
            <a:headEnd/>
            <a:tailEnd/>
          </a:ln>
        </p:spPr>
        <p:txBody>
          <a:bodyPr lIns="505287" tIns="252644" rIns="505287" bIns="252644" anchor="ctr"/>
          <a:lstStyle/>
          <a:p>
            <a:pPr algn="ctr" defTabSz="5053013" eaLnBrk="1" latinLnBrk="1" hangingPunct="1">
              <a:lnSpc>
                <a:spcPct val="130000"/>
              </a:lnSpc>
            </a:pPr>
            <a:endParaRPr lang="ko-KR" altLang="en-US" sz="4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5053013" eaLnBrk="1" latinLnBrk="1" hangingPunct="1"/>
            <a:r>
              <a:rPr lang="en-US" altLang="ko-KR" sz="7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Effects </a:t>
            </a:r>
            <a:r>
              <a:rPr lang="en-US" altLang="ko-KR" sz="7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Patients Solicitation of Dialysis Facilities </a:t>
            </a:r>
            <a:endParaRPr lang="en-US" altLang="ko-KR" sz="7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5053013" eaLnBrk="1" latinLnBrk="1" hangingPunct="1"/>
            <a:r>
              <a:rPr lang="en-US" altLang="ko-KR" sz="7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altLang="ko-KR" sz="7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Patients’ Survival in </a:t>
            </a:r>
            <a:r>
              <a:rPr lang="en-US" altLang="ko-KR" sz="7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Korea</a:t>
            </a:r>
            <a:endParaRPr lang="ko-KR" altLang="en-US" sz="7000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 defTabSz="5053013" eaLnBrk="1" fontAlgn="ctr" latinLnBrk="1" hangingPunct="1">
              <a:spcBef>
                <a:spcPct val="10000"/>
              </a:spcBef>
            </a:pPr>
            <a:endParaRPr lang="en-US" altLang="ko-KR" sz="2800" b="1" dirty="0" smtClean="0">
              <a:solidFill>
                <a:srgbClr val="FFFF99"/>
              </a:solidFill>
              <a:latin typeface="Arial" charset="0"/>
              <a:cs typeface="Arial" charset="0"/>
            </a:endParaRPr>
          </a:p>
          <a:p>
            <a:pPr algn="ctr" defTabSz="5053013" eaLnBrk="1" fontAlgn="ctr" latinLnBrk="1" hangingPunct="1">
              <a:spcBef>
                <a:spcPct val="10000"/>
              </a:spcBef>
            </a:pPr>
            <a:r>
              <a:rPr lang="en-US" altLang="ko-KR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Young-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Ki Lee</a:t>
            </a:r>
            <a:r>
              <a:rPr lang="en-US" altLang="ko-KR" baseline="30000" dirty="0" smtClean="0">
                <a:solidFill>
                  <a:srgbClr val="FFFF99"/>
                </a:solidFill>
                <a:latin typeface="Arial" charset="0"/>
              </a:rPr>
              <a:t>1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, </a:t>
            </a:r>
            <a:r>
              <a:rPr lang="en-US" altLang="ko-KR" dirty="0" err="1">
                <a:solidFill>
                  <a:srgbClr val="FFFF99"/>
                </a:solidFill>
                <a:latin typeface="Arial" charset="0"/>
              </a:rPr>
              <a:t>Hyung</a:t>
            </a:r>
            <a:r>
              <a:rPr lang="en-US" altLang="ko-KR" dirty="0">
                <a:solidFill>
                  <a:srgbClr val="FFFF99"/>
                </a:solidFill>
                <a:latin typeface="Arial" charset="0"/>
              </a:rPr>
              <a:t>-Yun 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Choi</a:t>
            </a:r>
            <a:r>
              <a:rPr lang="en-US" altLang="ko-KR" baseline="30000" dirty="0" smtClean="0">
                <a:solidFill>
                  <a:srgbClr val="FFFF99"/>
                </a:solidFill>
                <a:latin typeface="Arial" charset="0"/>
              </a:rPr>
              <a:t>2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, </a:t>
            </a:r>
            <a:r>
              <a:rPr lang="en-US" altLang="ko-KR" dirty="0" err="1">
                <a:solidFill>
                  <a:srgbClr val="FFFF99"/>
                </a:solidFill>
                <a:latin typeface="Arial" charset="0"/>
              </a:rPr>
              <a:t>Kiwon</a:t>
            </a:r>
            <a:r>
              <a:rPr lang="en-US" altLang="ko-KR" dirty="0">
                <a:solidFill>
                  <a:srgbClr val="FFFF99"/>
                </a:solidFill>
                <a:latin typeface="Arial" charset="0"/>
              </a:rPr>
              <a:t> Kim</a:t>
            </a:r>
            <a:r>
              <a:rPr lang="en-US" altLang="ko-KR" baseline="30000" dirty="0">
                <a:solidFill>
                  <a:srgbClr val="FFFF99"/>
                </a:solidFill>
                <a:latin typeface="Arial" charset="0"/>
              </a:rPr>
              <a:t>3</a:t>
            </a:r>
            <a:r>
              <a:rPr lang="en-US" altLang="ko-KR" dirty="0">
                <a:solidFill>
                  <a:srgbClr val="FFFF99"/>
                </a:solidFill>
                <a:latin typeface="Arial" charset="0"/>
              </a:rPr>
              <a:t>, </a:t>
            </a:r>
            <a:r>
              <a:rPr lang="en-US" altLang="ko-KR" dirty="0" err="1" smtClean="0">
                <a:solidFill>
                  <a:srgbClr val="FFFF99"/>
                </a:solidFill>
                <a:latin typeface="Arial" charset="0"/>
              </a:rPr>
              <a:t>Ajin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 Cho</a:t>
            </a:r>
            <a:r>
              <a:rPr lang="en-US" altLang="ko-KR" baseline="30000" dirty="0" smtClean="0">
                <a:solidFill>
                  <a:srgbClr val="FFFF99"/>
                </a:solidFill>
                <a:latin typeface="Arial" charset="0"/>
              </a:rPr>
              <a:t>1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, Jong-Woo Yoon</a:t>
            </a:r>
            <a:r>
              <a:rPr lang="en-US" altLang="ko-KR" baseline="30000" dirty="0" smtClean="0">
                <a:solidFill>
                  <a:srgbClr val="FFFF99"/>
                </a:solidFill>
                <a:latin typeface="Arial" charset="0"/>
              </a:rPr>
              <a:t>1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, Jung-Woo Noh</a:t>
            </a:r>
            <a:r>
              <a:rPr lang="en-US" altLang="ko-KR" baseline="30000" dirty="0" smtClean="0">
                <a:solidFill>
                  <a:srgbClr val="FFFF99"/>
                </a:solidFill>
                <a:latin typeface="Arial" charset="0"/>
              </a:rPr>
              <a:t>1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, </a:t>
            </a:r>
          </a:p>
          <a:p>
            <a:pPr algn="ctr" defTabSz="5053013" eaLnBrk="1" fontAlgn="ctr" latinLnBrk="1" hangingPunct="1">
              <a:spcBef>
                <a:spcPct val="10000"/>
              </a:spcBef>
            </a:pP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Woo </a:t>
            </a:r>
            <a:r>
              <a:rPr lang="en-US" altLang="ko-KR" dirty="0">
                <a:solidFill>
                  <a:srgbClr val="FFFF99"/>
                </a:solidFill>
                <a:latin typeface="Arial" charset="0"/>
              </a:rPr>
              <a:t>Hun 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Kang</a:t>
            </a:r>
            <a:r>
              <a:rPr lang="en-US" altLang="ko-KR" baseline="30000" dirty="0" smtClean="0">
                <a:solidFill>
                  <a:srgbClr val="FFFF99"/>
                </a:solidFill>
                <a:latin typeface="Arial" charset="0"/>
              </a:rPr>
              <a:t>4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, Young </a:t>
            </a:r>
            <a:r>
              <a:rPr lang="en-US" altLang="ko-KR" dirty="0">
                <a:solidFill>
                  <a:srgbClr val="FFFF99"/>
                </a:solidFill>
                <a:latin typeface="Arial" charset="0"/>
              </a:rPr>
              <a:t>Il 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Choi</a:t>
            </a:r>
            <a:r>
              <a:rPr lang="en-US" altLang="ko-KR" baseline="30000" dirty="0" smtClean="0">
                <a:solidFill>
                  <a:srgbClr val="FFFF99"/>
                </a:solidFill>
                <a:latin typeface="Arial" charset="0"/>
              </a:rPr>
              <a:t>5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, </a:t>
            </a:r>
            <a:r>
              <a:rPr lang="en-US" altLang="ko-KR" dirty="0" err="1" smtClean="0">
                <a:solidFill>
                  <a:srgbClr val="FFFF99"/>
                </a:solidFill>
                <a:latin typeface="Arial" charset="0"/>
              </a:rPr>
              <a:t>Eun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 </a:t>
            </a:r>
            <a:r>
              <a:rPr lang="en-US" altLang="ko-KR" dirty="0" err="1">
                <a:solidFill>
                  <a:srgbClr val="FFFF99"/>
                </a:solidFill>
                <a:latin typeface="Arial" charset="0"/>
              </a:rPr>
              <a:t>Hee</a:t>
            </a:r>
            <a:r>
              <a:rPr lang="en-US" altLang="ko-KR" dirty="0">
                <a:solidFill>
                  <a:srgbClr val="FFFF99"/>
                </a:solidFill>
                <a:latin typeface="Arial" charset="0"/>
              </a:rPr>
              <a:t> 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Kim</a:t>
            </a:r>
            <a:r>
              <a:rPr lang="en-US" altLang="ko-KR" baseline="30000" dirty="0" smtClean="0">
                <a:solidFill>
                  <a:srgbClr val="FFFF99"/>
                </a:solidFill>
                <a:latin typeface="Arial" charset="0"/>
              </a:rPr>
              <a:t>6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, </a:t>
            </a:r>
            <a:r>
              <a:rPr lang="en-US" altLang="ko-KR" dirty="0">
                <a:solidFill>
                  <a:srgbClr val="FFFF99"/>
                </a:solidFill>
                <a:latin typeface="Arial" charset="0"/>
              </a:rPr>
              <a:t>Young Shin 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Shin</a:t>
            </a:r>
            <a:r>
              <a:rPr lang="en-US" altLang="ko-KR" baseline="30000" dirty="0" smtClean="0">
                <a:solidFill>
                  <a:srgbClr val="FFFF99"/>
                </a:solidFill>
                <a:latin typeface="Arial" charset="0"/>
              </a:rPr>
              <a:t>6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 and </a:t>
            </a:r>
            <a:r>
              <a:rPr lang="en-US" altLang="ko-KR" dirty="0" err="1">
                <a:solidFill>
                  <a:srgbClr val="FFFF99"/>
                </a:solidFill>
                <a:latin typeface="Arial" charset="0"/>
              </a:rPr>
              <a:t>Dae</a:t>
            </a:r>
            <a:r>
              <a:rPr lang="en-US" altLang="ko-KR" dirty="0">
                <a:solidFill>
                  <a:srgbClr val="FFFF99"/>
                </a:solidFill>
                <a:latin typeface="Arial" charset="0"/>
              </a:rPr>
              <a:t> </a:t>
            </a:r>
            <a:r>
              <a:rPr lang="en-US" altLang="ko-KR" dirty="0" err="1">
                <a:solidFill>
                  <a:srgbClr val="FFFF99"/>
                </a:solidFill>
                <a:latin typeface="Arial" charset="0"/>
              </a:rPr>
              <a:t>Joong</a:t>
            </a:r>
            <a:r>
              <a:rPr lang="en-US" altLang="ko-KR" dirty="0">
                <a:solidFill>
                  <a:srgbClr val="FFFF99"/>
                </a:solidFill>
                <a:latin typeface="Arial" charset="0"/>
              </a:rPr>
              <a:t> </a:t>
            </a:r>
            <a:r>
              <a:rPr lang="en-US" altLang="ko-KR" dirty="0" smtClean="0">
                <a:solidFill>
                  <a:srgbClr val="FFFF99"/>
                </a:solidFill>
                <a:latin typeface="Arial" charset="0"/>
              </a:rPr>
              <a:t>Kim</a:t>
            </a:r>
            <a:r>
              <a:rPr lang="en-US" altLang="ko-KR" baseline="30000" dirty="0" smtClean="0">
                <a:solidFill>
                  <a:srgbClr val="FFFF99"/>
                </a:solidFill>
                <a:latin typeface="Arial" charset="0"/>
              </a:rPr>
              <a:t>7</a:t>
            </a:r>
          </a:p>
          <a:p>
            <a:pPr algn="ctr" defTabSz="5053013" eaLnBrk="1" fontAlgn="ctr" latinLnBrk="1" hangingPunct="1">
              <a:spcBef>
                <a:spcPct val="10000"/>
              </a:spcBef>
            </a:pPr>
            <a:endParaRPr lang="en-US" altLang="ko-KR" sz="1600" dirty="0" smtClean="0">
              <a:solidFill>
                <a:srgbClr val="FFFF99"/>
              </a:solidFill>
              <a:latin typeface="Arial" charset="0"/>
            </a:endParaRPr>
          </a:p>
          <a:p>
            <a:pPr algn="ctr" defTabSz="5053013" eaLnBrk="1" fontAlgn="ctr" latinLnBrk="1" hangingPunct="1">
              <a:spcBef>
                <a:spcPct val="10000"/>
              </a:spcBef>
            </a:pPr>
            <a:r>
              <a:rPr lang="en-US" altLang="ko-KR" sz="2400" i="1" baseline="30000" dirty="0" smtClean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1</a:t>
            </a:r>
            <a:r>
              <a:rPr lang="en-US" altLang="ko-KR" sz="2400" i="1" dirty="0" smtClean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Department </a:t>
            </a:r>
            <a:r>
              <a:rPr lang="en-US" altLang="ko-KR" sz="2400" i="1" dirty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of Internal Medicine, </a:t>
            </a:r>
            <a:r>
              <a:rPr lang="en-US" altLang="ko-KR" sz="2400" i="1" dirty="0" err="1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Hallym</a:t>
            </a:r>
            <a:r>
              <a:rPr lang="en-US" altLang="ko-KR" sz="2400" i="1" dirty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 University College of Medicine, </a:t>
            </a:r>
            <a:r>
              <a:rPr lang="en-US" altLang="ko-KR" sz="2400" i="1" dirty="0" smtClean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Seoul, </a:t>
            </a:r>
            <a:r>
              <a:rPr lang="en-US" altLang="ko-KR" sz="2400" i="1" baseline="30000" dirty="0" smtClean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altLang="ko-KR" sz="2400" i="1" dirty="0" smtClean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Department </a:t>
            </a:r>
            <a:r>
              <a:rPr lang="en-US" altLang="ko-KR" sz="2400" i="1" dirty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of Management of Chronic Disease, Korea Centers for Disease Control &amp; Prevention, </a:t>
            </a:r>
            <a:r>
              <a:rPr lang="en-US" altLang="ko-KR" sz="2400" i="1" dirty="0" err="1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Cheongju</a:t>
            </a:r>
            <a:r>
              <a:rPr lang="en-US" altLang="ko-KR" sz="2400" i="1" dirty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, </a:t>
            </a:r>
            <a:endParaRPr lang="en-US" altLang="ko-KR" sz="2400" i="1" dirty="0" smtClean="0">
              <a:solidFill>
                <a:srgbClr val="CCECFF"/>
              </a:solidFill>
              <a:latin typeface="Arial" charset="0"/>
              <a:cs typeface="Times New Roman" pitchFamily="18" charset="0"/>
            </a:endParaRPr>
          </a:p>
          <a:p>
            <a:pPr algn="ctr" defTabSz="5053013" eaLnBrk="1" fontAlgn="ctr" latinLnBrk="1" hangingPunct="1">
              <a:spcBef>
                <a:spcPct val="10000"/>
              </a:spcBef>
            </a:pPr>
            <a:r>
              <a:rPr lang="en-US" altLang="ko-KR" sz="2400" i="1" baseline="30000" dirty="0" smtClean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3</a:t>
            </a:r>
            <a:r>
              <a:rPr lang="en-US" altLang="ko-KR" sz="2400" i="1" dirty="0" smtClean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Department </a:t>
            </a:r>
            <a:r>
              <a:rPr lang="en-US" altLang="ko-KR" sz="2400" i="1" dirty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of Internal Medicine, National Medical Center, </a:t>
            </a:r>
            <a:r>
              <a:rPr lang="en-US" altLang="ko-KR" sz="2400" i="1" dirty="0" err="1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Goyang</a:t>
            </a:r>
            <a:r>
              <a:rPr lang="en-US" altLang="ko-KR" sz="2400" i="1" dirty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altLang="ko-KR" sz="2400" i="1" baseline="30000" dirty="0" smtClean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4</a:t>
            </a:r>
            <a:r>
              <a:rPr lang="en-US" altLang="ko-KR" sz="2400" i="1" dirty="0" smtClean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Samsung </a:t>
            </a:r>
            <a:r>
              <a:rPr lang="en-US" altLang="ko-KR" sz="2400" i="1" dirty="0" err="1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Myungin</a:t>
            </a:r>
            <a:r>
              <a:rPr lang="en-US" altLang="ko-KR" sz="2400" i="1" dirty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 Internal Medicine Clinic, </a:t>
            </a:r>
            <a:r>
              <a:rPr lang="en-US" altLang="ko-KR" sz="2400" i="1" dirty="0" err="1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Icheon</a:t>
            </a:r>
            <a:r>
              <a:rPr lang="en-US" altLang="ko-KR" sz="2400" i="1" dirty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altLang="ko-KR" sz="2400" i="1" baseline="30000" dirty="0" smtClean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5</a:t>
            </a:r>
            <a:r>
              <a:rPr lang="en-US" altLang="ko-KR" sz="2400" i="1" dirty="0" smtClean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Young </a:t>
            </a:r>
            <a:r>
              <a:rPr lang="en-US" altLang="ko-KR" sz="2400" i="1" dirty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IL Choi Internal Medicine Clinic, Suwon, </a:t>
            </a:r>
            <a:endParaRPr lang="en-US" altLang="ko-KR" sz="2400" i="1" dirty="0" smtClean="0">
              <a:solidFill>
                <a:srgbClr val="CCECFF"/>
              </a:solidFill>
              <a:latin typeface="Arial" charset="0"/>
              <a:cs typeface="Times New Roman" pitchFamily="18" charset="0"/>
            </a:endParaRPr>
          </a:p>
          <a:p>
            <a:pPr algn="ctr" defTabSz="5053013" eaLnBrk="1" fontAlgn="ctr" latinLnBrk="1" hangingPunct="1">
              <a:spcBef>
                <a:spcPct val="10000"/>
              </a:spcBef>
            </a:pPr>
            <a:r>
              <a:rPr lang="en-US" altLang="ko-KR" sz="2400" i="1" baseline="30000" dirty="0" smtClean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6</a:t>
            </a:r>
            <a:r>
              <a:rPr lang="en-US" altLang="ko-KR" sz="2400" i="1" dirty="0" smtClean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Health </a:t>
            </a:r>
            <a:r>
              <a:rPr lang="en-US" altLang="ko-KR" sz="2400" i="1" dirty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Insurance Review &amp; Assessment Service, Seoul, </a:t>
            </a:r>
            <a:r>
              <a:rPr lang="en-US" altLang="ko-KR" sz="2400" i="1" baseline="30000" dirty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7</a:t>
            </a:r>
            <a:r>
              <a:rPr lang="en-US" altLang="ko-KR" sz="2400" i="1" dirty="0" smtClean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Nephrology </a:t>
            </a:r>
            <a:r>
              <a:rPr lang="en-US" altLang="ko-KR" sz="2400" i="1" dirty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Division, Department of Internal Medicine, </a:t>
            </a:r>
            <a:r>
              <a:rPr lang="en-US" altLang="ko-KR" sz="2400" i="1" dirty="0" err="1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Sungkyunkwan</a:t>
            </a:r>
            <a:r>
              <a:rPr lang="en-US" altLang="ko-KR" sz="2400" i="1" dirty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 University School of Medicine, Seoul, </a:t>
            </a:r>
            <a:r>
              <a:rPr lang="en-US" altLang="ko-KR" sz="2400" i="1" dirty="0" smtClean="0">
                <a:solidFill>
                  <a:srgbClr val="CCECFF"/>
                </a:solidFill>
                <a:latin typeface="Arial" charset="0"/>
                <a:cs typeface="Times New Roman" pitchFamily="18" charset="0"/>
              </a:rPr>
              <a:t>Korea</a:t>
            </a:r>
            <a:endParaRPr lang="en-US" altLang="ko-KR" sz="4000" dirty="0">
              <a:solidFill>
                <a:srgbClr val="FFFF99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5053013" eaLnBrk="1" fontAlgn="ctr" latinLnBrk="1" hangingPunct="1">
              <a:spcBef>
                <a:spcPct val="10000"/>
              </a:spcBef>
            </a:pPr>
            <a:endParaRPr lang="en-US" altLang="ko-KR" sz="2400" dirty="0">
              <a:solidFill>
                <a:srgbClr val="FFFF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01" name="Rectangle 39"/>
          <p:cNvSpPr>
            <a:spLocks noChangeArrowheads="1"/>
          </p:cNvSpPr>
          <p:nvPr/>
        </p:nvSpPr>
        <p:spPr bwMode="auto">
          <a:xfrm>
            <a:off x="874713" y="6866573"/>
            <a:ext cx="14535150" cy="1227137"/>
          </a:xfrm>
          <a:prstGeom prst="rect">
            <a:avLst/>
          </a:prstGeom>
          <a:solidFill>
            <a:srgbClr val="0060C0"/>
          </a:solidFill>
          <a:ln w="9525">
            <a:noFill/>
            <a:miter lim="800000"/>
            <a:headEnd/>
            <a:tailEnd/>
          </a:ln>
        </p:spPr>
        <p:txBody>
          <a:bodyPr wrap="none" lIns="106939" tIns="53470" rIns="106939" bIns="53470" anchor="ctr"/>
          <a:lstStyle/>
          <a:p>
            <a:pPr algn="ctr" defTabSz="5053013" eaLnBrk="1" latinLnBrk="1" hangingPunct="1"/>
            <a:r>
              <a:rPr lang="en-US" altLang="ko-KR" sz="5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Introduction</a:t>
            </a:r>
            <a:endParaRPr lang="ko-KR" altLang="en-US" sz="54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02" name="Rectangle 40"/>
          <p:cNvSpPr>
            <a:spLocks noChangeArrowheads="1"/>
          </p:cNvSpPr>
          <p:nvPr/>
        </p:nvSpPr>
        <p:spPr bwMode="auto">
          <a:xfrm>
            <a:off x="879475" y="29931360"/>
            <a:ext cx="14535150" cy="1122363"/>
          </a:xfrm>
          <a:prstGeom prst="rect">
            <a:avLst/>
          </a:prstGeom>
          <a:solidFill>
            <a:srgbClr val="0060C0"/>
          </a:solidFill>
          <a:ln w="9525">
            <a:noFill/>
            <a:miter lim="800000"/>
            <a:headEnd/>
            <a:tailEnd/>
          </a:ln>
        </p:spPr>
        <p:txBody>
          <a:bodyPr wrap="none" lIns="106939" tIns="53470" rIns="106939" bIns="53470" anchor="ctr"/>
          <a:lstStyle/>
          <a:p>
            <a:pPr algn="ctr" defTabSz="5053013" eaLnBrk="1" latinLnBrk="1" hangingPunct="1"/>
            <a:r>
              <a:rPr lang="en-US" altLang="ko-KR" sz="5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Methods</a:t>
            </a:r>
            <a:endParaRPr lang="ko-KR" altLang="en-US" sz="54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03" name="Rectangle 42"/>
          <p:cNvSpPr>
            <a:spLocks noChangeArrowheads="1"/>
          </p:cNvSpPr>
          <p:nvPr/>
        </p:nvSpPr>
        <p:spPr bwMode="auto">
          <a:xfrm>
            <a:off x="16932275" y="42192575"/>
            <a:ext cx="14535150" cy="1123950"/>
          </a:xfrm>
          <a:prstGeom prst="rect">
            <a:avLst/>
          </a:prstGeom>
          <a:solidFill>
            <a:srgbClr val="0060C0"/>
          </a:solidFill>
          <a:ln w="9525">
            <a:noFill/>
            <a:miter lim="800000"/>
            <a:headEnd/>
            <a:tailEnd/>
          </a:ln>
        </p:spPr>
        <p:txBody>
          <a:bodyPr wrap="none" lIns="106939" tIns="53470" rIns="106939" bIns="53470" anchor="ctr"/>
          <a:lstStyle/>
          <a:p>
            <a:pPr algn="ctr" defTabSz="5053013" eaLnBrk="1" latinLnBrk="1" hangingPunct="1"/>
            <a:r>
              <a:rPr lang="en-US" altLang="ko-KR" sz="5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Conclusion</a:t>
            </a:r>
            <a:endParaRPr lang="en-US" altLang="ko-KR" sz="5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04" name="Rectangle 43"/>
          <p:cNvSpPr>
            <a:spLocks noChangeArrowheads="1"/>
          </p:cNvSpPr>
          <p:nvPr/>
        </p:nvSpPr>
        <p:spPr bwMode="auto">
          <a:xfrm>
            <a:off x="0" y="45967650"/>
            <a:ext cx="32404050" cy="838200"/>
          </a:xfrm>
          <a:prstGeom prst="rect">
            <a:avLst/>
          </a:prstGeom>
          <a:solidFill>
            <a:srgbClr val="0060C0"/>
          </a:solidFill>
          <a:ln w="9525">
            <a:noFill/>
            <a:miter lim="800000"/>
            <a:headEnd/>
            <a:tailEnd/>
          </a:ln>
        </p:spPr>
        <p:txBody>
          <a:bodyPr lIns="505287" tIns="252644" rIns="505287" bIns="252644" anchor="ctr"/>
          <a:lstStyle/>
          <a:p>
            <a:pPr algn="ctr" defTabSz="5053013" eaLnBrk="1" latinLnBrk="1" hangingPunct="1">
              <a:lnSpc>
                <a:spcPct val="130000"/>
              </a:lnSpc>
            </a:pPr>
            <a:endParaRPr lang="ko-KR" altLang="ko-KR" sz="4200">
              <a:solidFill>
                <a:schemeClr val="bg1"/>
              </a:solidFill>
            </a:endParaRPr>
          </a:p>
        </p:txBody>
      </p:sp>
      <p:sp>
        <p:nvSpPr>
          <p:cNvPr id="4105" name="Rectangle 25"/>
          <p:cNvSpPr>
            <a:spLocks noChangeArrowheads="1"/>
          </p:cNvSpPr>
          <p:nvPr/>
        </p:nvSpPr>
        <p:spPr bwMode="auto">
          <a:xfrm>
            <a:off x="825500" y="8217536"/>
            <a:ext cx="14630400" cy="260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8079" tIns="129910" rIns="368079" bIns="129910"/>
          <a:lstStyle>
            <a:lvl1pPr defTabSz="1514475" latinLnBrk="1">
              <a:spcBef>
                <a:spcPct val="20000"/>
              </a:spcBef>
              <a:buChar char="•"/>
              <a:tabLst>
                <a:tab pos="0" algn="l"/>
              </a:tabLst>
              <a:defRPr kumimoji="1" sz="17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1514475" latinLnBrk="1">
              <a:spcBef>
                <a:spcPct val="20000"/>
              </a:spcBef>
              <a:buChar char="–"/>
              <a:tabLst>
                <a:tab pos="0" algn="l"/>
              </a:tabLst>
              <a:defRPr kumimoji="1" sz="15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1514475" latinLnBrk="1">
              <a:spcBef>
                <a:spcPct val="20000"/>
              </a:spcBef>
              <a:buChar char="•"/>
              <a:tabLst>
                <a:tab pos="0" algn="l"/>
              </a:tabLst>
              <a:defRPr kumimoji="1" sz="1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1514475" latinLnBrk="1">
              <a:spcBef>
                <a:spcPct val="20000"/>
              </a:spcBef>
              <a:buChar char="–"/>
              <a:tabLst>
                <a:tab pos="0" algn="l"/>
              </a:tabLst>
              <a:defRPr kumimoji="1" sz="11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1514475" latinLnBrk="1">
              <a:spcBef>
                <a:spcPct val="20000"/>
              </a:spcBef>
              <a:buChar char="»"/>
              <a:tabLst>
                <a:tab pos="0" algn="l"/>
              </a:tabLst>
              <a:defRPr kumimoji="1" sz="11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514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11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514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11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514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11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514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11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457200" indent="-457200" algn="just" eaLnBrk="1" fontAlgn="ctr" hangingPunct="1"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en-US" altLang="ko-KR" sz="3200" dirty="0">
                <a:latin typeface="Arial" pitchFamily="34" charset="0"/>
                <a:cs typeface="Arial" pitchFamily="34" charset="0"/>
              </a:rPr>
              <a:t>The incidence and prevalence rates of end-stage renal disease are increasing every </a:t>
            </a: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year in Korea (</a:t>
            </a:r>
            <a:r>
              <a:rPr lang="en-US" altLang="ko-K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Figure 1</a:t>
            </a: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457200" indent="-457200" algn="just" eaLnBrk="1" fontAlgn="ctr" hangingPunct="1">
              <a:spcBef>
                <a:spcPct val="10000"/>
              </a:spcBef>
              <a:buFont typeface="Wingdings" pitchFamily="2" charset="2"/>
              <a:buChar char="§"/>
              <a:defRPr/>
            </a:pPr>
            <a:endParaRPr lang="en-US" altLang="ko-K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fontAlgn="ctr" hangingPunct="1"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However</a:t>
            </a:r>
            <a:r>
              <a:rPr lang="en-US" altLang="ko-KR" sz="3200" dirty="0">
                <a:latin typeface="Arial" pitchFamily="34" charset="0"/>
                <a:cs typeface="Arial" pitchFamily="34" charset="0"/>
              </a:rPr>
              <a:t>, there is an excessive supply of hemodialysis (HD) machines in relation to the number of patients </a:t>
            </a: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Figure 2</a:t>
            </a: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).  </a:t>
            </a:r>
          </a:p>
        </p:txBody>
      </p:sp>
      <p:sp>
        <p:nvSpPr>
          <p:cNvPr id="4106" name="Rectangle 40"/>
          <p:cNvSpPr>
            <a:spLocks noChangeArrowheads="1"/>
          </p:cNvSpPr>
          <p:nvPr/>
        </p:nvSpPr>
        <p:spPr bwMode="auto">
          <a:xfrm>
            <a:off x="898525" y="38340348"/>
            <a:ext cx="14535150" cy="1117600"/>
          </a:xfrm>
          <a:prstGeom prst="rect">
            <a:avLst/>
          </a:prstGeom>
          <a:solidFill>
            <a:srgbClr val="0060C0"/>
          </a:solidFill>
          <a:ln w="9525">
            <a:noFill/>
            <a:miter lim="800000"/>
            <a:headEnd/>
            <a:tailEnd/>
          </a:ln>
        </p:spPr>
        <p:txBody>
          <a:bodyPr wrap="none" lIns="106939" tIns="53470" rIns="106939" bIns="53470" anchor="ctr"/>
          <a:lstStyle/>
          <a:p>
            <a:pPr algn="ctr" defTabSz="5053013" eaLnBrk="1" latinLnBrk="1" hangingPunct="1"/>
            <a:r>
              <a:rPr lang="en-US" altLang="ko-KR" sz="5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Results</a:t>
            </a:r>
            <a:endParaRPr lang="ko-KR" altLang="en-US" sz="54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89000" y="31202948"/>
            <a:ext cx="14525625" cy="60939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eaLnBrk="1" fontAlgn="ctr" latinLnBrk="1" hangingPunct="1"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We identified 19 unethical dialysis facilities and matched up 19 ethical facilities nearby to rule out bias in location. 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fontAlgn="ctr" latinLnBrk="1" hangingPunct="1"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fontAlgn="ctr" latinLnBrk="1" hangingPunct="1"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Unethical behavior was defined as the reduction of medical fees or providing money to attract HD patients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 eaLnBrk="1" fontAlgn="ctr" latinLnBrk="1" hangingPunct="1"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endParaRPr lang="en-US" altLang="ko-K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fontAlgn="ctr" latinLnBrk="1" hangingPunct="1"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We identified in these facilities all of the patients who had started HD therapy between 1 January 2009 and 31 December 2012.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excluded patients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who had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been followed for fewer than 90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days.</a:t>
            </a:r>
          </a:p>
          <a:p>
            <a:pPr marL="457200" indent="-457200" algn="just" eaLnBrk="1" fontAlgn="ctr" latinLnBrk="1" hangingPunct="1"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fontAlgn="ctr" latinLnBrk="1" hangingPunct="1"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differences in mortality between the two groups were analyzed using the Korean Health Insurance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Review and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Assessment Service database.</a:t>
            </a:r>
          </a:p>
        </p:txBody>
      </p:sp>
      <p:sp>
        <p:nvSpPr>
          <p:cNvPr id="4108" name="직사각형 2"/>
          <p:cNvSpPr>
            <a:spLocks noChangeArrowheads="1"/>
          </p:cNvSpPr>
          <p:nvPr/>
        </p:nvSpPr>
        <p:spPr bwMode="auto">
          <a:xfrm>
            <a:off x="928688" y="39629398"/>
            <a:ext cx="14455775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fontAlgn="ctr" latinLnBrk="1" hangingPunct="1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 A total of 2,231 incident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HD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patients was included and followed for a median of 36.1 months. A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comparison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of the baseline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characteristics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between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ethical facilities and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unethical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facilities patients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is shown in </a:t>
            </a:r>
            <a:r>
              <a:rPr lang="en-US" altLang="ko-K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Table </a:t>
            </a:r>
            <a:r>
              <a:rPr lang="en-US" altLang="ko-K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</a:t>
            </a:r>
          </a:p>
          <a:p>
            <a:pPr marL="457200" indent="-457200" algn="just" eaLnBrk="1" fontAlgn="ctr" latinLnBrk="1" hangingPunct="1">
              <a:spcBef>
                <a:spcPct val="10000"/>
              </a:spcBef>
              <a:buFont typeface="Wingdings" pitchFamily="2" charset="2"/>
              <a:buChar char="§"/>
            </a:pPr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fontAlgn="ctr" latinLnBrk="1" hangingPunct="1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Survival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analysis showed that crude mortality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was significantly higher in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unethical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facilities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patients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than in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ethical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facilities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patients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Figure 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457200" indent="-457200" algn="just" eaLnBrk="1" fontAlgn="ctr" latinLnBrk="1" hangingPunct="1">
              <a:spcBef>
                <a:spcPct val="10000"/>
              </a:spcBef>
              <a:buFont typeface="Wingdings" pitchFamily="2" charset="2"/>
              <a:buChar char="§"/>
            </a:pPr>
            <a:endParaRPr lang="en-US" altLang="ko-K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fontAlgn="ctr" latinLnBrk="1" hangingPunct="1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mortality rate of the unethical facility patients was significantly higher than that of the ethical center patients, even after adjustment for the effects of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many other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independently predictive covariates (adjusted relative hazard,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1.298;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95%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CI, 1.062-1.588; P=0.01, </a:t>
            </a:r>
            <a:r>
              <a:rPr lang="en-US" altLang="ko-K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Table 2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). </a:t>
            </a: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 rot="10800000" flipV="1">
            <a:off x="17117218" y="28207720"/>
            <a:ext cx="14195424" cy="73698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429440" tIns="151567" rIns="429440" bIns="151567">
            <a:spAutoFit/>
          </a:bodyPr>
          <a:lstStyle/>
          <a:p>
            <a:pPr algn="ctr">
              <a:defRPr/>
            </a:pPr>
            <a:r>
              <a:rPr lang="en-US" altLang="ko-K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Table 2. 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Mortality among patients according to the unethical behavior of the facility </a:t>
            </a:r>
            <a:endParaRPr lang="en-US" altLang="ko-K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17857788" y="8613458"/>
            <a:ext cx="12747625" cy="736981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429440" tIns="151567" rIns="429440" bIns="151567">
            <a:spAutoFit/>
          </a:bodyPr>
          <a:lstStyle/>
          <a:p>
            <a:pPr algn="ctr">
              <a:defRPr/>
            </a:pPr>
            <a:r>
              <a:rPr lang="en-US" altLang="ko-KR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Table 1. </a:t>
            </a:r>
            <a:r>
              <a:rPr lang="en-US" altLang="ko-KR" sz="2800" dirty="0">
                <a:latin typeface="Arial" charset="0"/>
                <a:cs typeface="Arial" charset="0"/>
              </a:rPr>
              <a:t>Baseline characteristics of the participants</a:t>
            </a: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18459450" y="26630514"/>
            <a:ext cx="11505985" cy="1167869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429440" tIns="151567" rIns="429440" bIns="151567">
            <a:spAutoFit/>
          </a:bodyPr>
          <a:lstStyle/>
          <a:p>
            <a:pPr algn="ctr"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Figure 3. </a:t>
            </a:r>
            <a:r>
              <a:rPr lang="en-US" altLang="ko-KR" sz="2800" dirty="0">
                <a:latin typeface="Arial" pitchFamily="34" charset="0"/>
                <a:cs typeface="Arial" pitchFamily="34" charset="0"/>
              </a:rPr>
              <a:t>Crude Kaplan–Meier survival curves for 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ethical </a:t>
            </a:r>
            <a:r>
              <a:rPr lang="en-US" altLang="ko-KR" sz="2800" dirty="0">
                <a:latin typeface="Arial" pitchFamily="34" charset="0"/>
                <a:cs typeface="Arial" pitchFamily="34" charset="0"/>
              </a:rPr>
              <a:t>facilities </a:t>
            </a:r>
          </a:p>
          <a:p>
            <a:pPr algn="ctr">
              <a:defRPr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dirty="0">
                <a:latin typeface="Arial" pitchFamily="34" charset="0"/>
                <a:cs typeface="Arial" pitchFamily="34" charset="0"/>
              </a:rPr>
              <a:t>patients 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and unethical </a:t>
            </a:r>
            <a:r>
              <a:rPr lang="en-US" altLang="ko-KR" sz="2800" dirty="0">
                <a:latin typeface="Arial" pitchFamily="34" charset="0"/>
                <a:cs typeface="Arial" pitchFamily="34" charset="0"/>
              </a:rPr>
              <a:t>facilities 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patients</a:t>
            </a:r>
            <a:endParaRPr lang="en-US" altLang="ko-K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Group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00204"/>
              </p:ext>
            </p:extLst>
          </p:nvPr>
        </p:nvGraphicFramePr>
        <p:xfrm>
          <a:off x="18086531" y="29117557"/>
          <a:ext cx="12290138" cy="3021174"/>
        </p:xfrm>
        <a:graphic>
          <a:graphicData uri="http://schemas.openxmlformats.org/drawingml/2006/table">
            <a:tbl>
              <a:tblPr/>
              <a:tblGrid>
                <a:gridCol w="3183796"/>
                <a:gridCol w="2533343"/>
                <a:gridCol w="3149562"/>
                <a:gridCol w="3423437"/>
              </a:tblGrid>
              <a:tr h="1286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Facility type</a:t>
                      </a:r>
                      <a:endParaRPr kumimoji="1" lang="ko-KR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Crude</a:t>
                      </a:r>
                    </a:p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mortality </a:t>
                      </a:r>
                    </a:p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rate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Age, sex-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adjusted relative hazard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Age, sex,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comorbidities adjusted </a:t>
                      </a:r>
                    </a:p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relative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hazard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1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Ethical facilities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7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Unethical facilities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1.397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(1.152-1.694)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1.197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(0.987-1.451)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1.298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(1.062-1.588)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8873915" y="32873128"/>
            <a:ext cx="107153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C00000"/>
                </a:solidFill>
                <a:latin typeface="Arial" charset="0"/>
                <a:ea typeface="맑은 고딕" pitchFamily="50" charset="-127"/>
                <a:cs typeface="Arial" charset="0"/>
              </a:rPr>
              <a:t>Table 3.</a:t>
            </a:r>
            <a:r>
              <a:rPr lang="en-US" altLang="ko-KR" sz="2800" b="1" dirty="0" smtClean="0">
                <a:solidFill>
                  <a:srgbClr val="FF0000"/>
                </a:solidFill>
                <a:latin typeface="Arial" charset="0"/>
                <a:ea typeface="맑은 고딕" pitchFamily="50" charset="-127"/>
                <a:cs typeface="Arial" charset="0"/>
              </a:rPr>
              <a:t> </a:t>
            </a:r>
            <a:r>
              <a:rPr lang="en-US" altLang="ko-KR" sz="2800" dirty="0">
                <a:latin typeface="Arial" charset="0"/>
                <a:ea typeface="맑은 고딕" pitchFamily="50" charset="-127"/>
                <a:cs typeface="Arial" charset="0"/>
              </a:rPr>
              <a:t>Subgroup analyses comparing hazard ratios </a:t>
            </a:r>
            <a:r>
              <a:rPr lang="en-US" altLang="ko-KR" sz="2800" dirty="0" smtClean="0">
                <a:latin typeface="Arial" charset="0"/>
                <a:ea typeface="맑은 고딕" pitchFamily="50" charset="-127"/>
                <a:cs typeface="Arial" charset="0"/>
              </a:rPr>
              <a:t>for </a:t>
            </a:r>
            <a:r>
              <a:rPr lang="en-US" altLang="ko-KR" sz="2800" dirty="0">
                <a:latin typeface="Arial" charset="0"/>
                <a:ea typeface="맑은 고딕" pitchFamily="50" charset="-127"/>
                <a:cs typeface="Arial" charset="0"/>
              </a:rPr>
              <a:t>mortality </a:t>
            </a:r>
            <a:endParaRPr lang="en-US" altLang="ko-KR" sz="2800" dirty="0" smtClean="0">
              <a:latin typeface="Arial" charset="0"/>
              <a:ea typeface="맑은 고딕" pitchFamily="50" charset="-127"/>
              <a:cs typeface="Arial" charset="0"/>
            </a:endParaRPr>
          </a:p>
          <a:p>
            <a:pPr algn="ctr"/>
            <a:r>
              <a:rPr lang="en-US" altLang="ko-KR" sz="2800" dirty="0" smtClean="0">
                <a:latin typeface="Arial" charset="0"/>
                <a:ea typeface="맑은 고딕" pitchFamily="50" charset="-127"/>
                <a:cs typeface="Arial" charset="0"/>
              </a:rPr>
              <a:t>between ethical facilities patients </a:t>
            </a:r>
            <a:r>
              <a:rPr lang="en-US" altLang="ko-KR" sz="2800" dirty="0">
                <a:latin typeface="Arial" charset="0"/>
                <a:ea typeface="맑은 고딕" pitchFamily="50" charset="-127"/>
                <a:cs typeface="Arial" charset="0"/>
              </a:rPr>
              <a:t>and unethical facilities </a:t>
            </a:r>
            <a:r>
              <a:rPr lang="en-US" altLang="ko-KR" sz="2800" dirty="0" smtClean="0">
                <a:latin typeface="Arial" charset="0"/>
                <a:ea typeface="맑은 고딕" pitchFamily="50" charset="-127"/>
                <a:cs typeface="Arial" charset="0"/>
              </a:rPr>
              <a:t>patients</a:t>
            </a:r>
            <a:endParaRPr lang="en-US" altLang="ko-KR" sz="2800" dirty="0">
              <a:latin typeface="Arial" charset="0"/>
              <a:ea typeface="맑은 고딕" pitchFamily="50" charset="-127"/>
              <a:cs typeface="Arial" charset="0"/>
            </a:endParaRPr>
          </a:p>
        </p:txBody>
      </p:sp>
      <p:pic>
        <p:nvPicPr>
          <p:cNvPr id="4339" name="Picture 243" descr="http://www.ksn.or.kr/journal/2014/image/img1_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38624" r="11062" b="37691"/>
          <a:stretch/>
        </p:blipFill>
        <p:spPr bwMode="auto">
          <a:xfrm>
            <a:off x="3277279" y="11204533"/>
            <a:ext cx="9778509" cy="639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2319" y="17772338"/>
            <a:ext cx="1311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r>
              <a:rPr lang="en-US" altLang="ko-K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ko-K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 numbers of renal replacement therapy at the end of each year. 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41" name="Picture 245" descr="http://www.ksn.or.kr/journal/2014/image/img2_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t="52296" r="12194" b="28804"/>
          <a:stretch/>
        </p:blipFill>
        <p:spPr bwMode="auto">
          <a:xfrm>
            <a:off x="2587622" y="18667032"/>
            <a:ext cx="11134969" cy="655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825500" y="26419812"/>
            <a:ext cx="14630400" cy="266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8079" tIns="129910" rIns="368079" bIns="129910"/>
          <a:lstStyle>
            <a:lvl1pPr defTabSz="1514475" latinLnBrk="1">
              <a:spcBef>
                <a:spcPct val="20000"/>
              </a:spcBef>
              <a:buChar char="•"/>
              <a:tabLst>
                <a:tab pos="0" algn="l"/>
              </a:tabLst>
              <a:defRPr kumimoji="1" sz="177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1514475" latinLnBrk="1">
              <a:spcBef>
                <a:spcPct val="20000"/>
              </a:spcBef>
              <a:buChar char="–"/>
              <a:tabLst>
                <a:tab pos="0" algn="l"/>
              </a:tabLst>
              <a:defRPr kumimoji="1" sz="15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1514475" latinLnBrk="1">
              <a:spcBef>
                <a:spcPct val="20000"/>
              </a:spcBef>
              <a:buChar char="•"/>
              <a:tabLst>
                <a:tab pos="0" algn="l"/>
              </a:tabLst>
              <a:defRPr kumimoji="1" sz="1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1514475" latinLnBrk="1">
              <a:spcBef>
                <a:spcPct val="20000"/>
              </a:spcBef>
              <a:buChar char="–"/>
              <a:tabLst>
                <a:tab pos="0" algn="l"/>
              </a:tabLst>
              <a:defRPr kumimoji="1" sz="11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1514475" latinLnBrk="1">
              <a:spcBef>
                <a:spcPct val="20000"/>
              </a:spcBef>
              <a:buChar char="»"/>
              <a:tabLst>
                <a:tab pos="0" algn="l"/>
              </a:tabLst>
              <a:defRPr kumimoji="1" sz="11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514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11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514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11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514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11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514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111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457200" indent="-457200" algn="just" eaLnBrk="1" fontAlgn="ctr" hangingPunct="1"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US" altLang="ko-KR" sz="3200" dirty="0">
                <a:latin typeface="Arial" pitchFamily="34" charset="0"/>
                <a:cs typeface="Arial" pitchFamily="34" charset="0"/>
              </a:rPr>
              <a:t>is a concern that over-competition and illegal activities such as patient solicitation by some dialysis clinics may threaten patients’ health. </a:t>
            </a:r>
            <a:endParaRPr lang="en-US" altLang="ko-K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fontAlgn="ctr" hangingPunct="1">
              <a:spcBef>
                <a:spcPct val="10000"/>
              </a:spcBef>
              <a:buFont typeface="Wingdings" pitchFamily="2" charset="2"/>
              <a:buChar char="§"/>
              <a:defRPr/>
            </a:pPr>
            <a:endParaRPr lang="en-US" altLang="ko-K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fontAlgn="ctr" hangingPunct="1">
              <a:spcBef>
                <a:spcPct val="10000"/>
              </a:spcBef>
              <a:buFont typeface="Wingdings" pitchFamily="2" charset="2"/>
              <a:buChar char="§"/>
              <a:defRPr/>
            </a:pPr>
            <a:r>
              <a:rPr lang="en-US" altLang="ko-KR" sz="3200" dirty="0">
                <a:latin typeface="Arial" pitchFamily="34" charset="0"/>
                <a:cs typeface="Arial" pitchFamily="34" charset="0"/>
              </a:rPr>
              <a:t>Therefore, we investigated the effect of unethical behavior of dialysis facilities on patients` </a:t>
            </a: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survival</a:t>
            </a:r>
            <a:r>
              <a:rPr lang="ko-KR" altLang="ko-KR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ko-KR" sz="32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ctr" hangingPunct="1">
              <a:spcBef>
                <a:spcPct val="10000"/>
              </a:spcBef>
              <a:buFontTx/>
              <a:buNone/>
              <a:defRPr/>
            </a:pPr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65483" y="25391164"/>
            <a:ext cx="1219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2.  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Numbers of HD patients and HD patients per HD machine.</a:t>
            </a:r>
          </a:p>
        </p:txBody>
      </p:sp>
      <p:graphicFrame>
        <p:nvGraphicFramePr>
          <p:cNvPr id="32" name="Group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258677"/>
              </p:ext>
            </p:extLst>
          </p:nvPr>
        </p:nvGraphicFramePr>
        <p:xfrm>
          <a:off x="17926020" y="9539061"/>
          <a:ext cx="12565093" cy="8948961"/>
        </p:xfrm>
        <a:graphic>
          <a:graphicData uri="http://schemas.openxmlformats.org/drawingml/2006/table">
            <a:tbl>
              <a:tblPr/>
              <a:tblGrid>
                <a:gridCol w="4399898"/>
                <a:gridCol w="3458574"/>
                <a:gridCol w="3046083"/>
                <a:gridCol w="1660538"/>
              </a:tblGrid>
              <a:tr h="108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Ethical facilities </a:t>
                      </a:r>
                    </a:p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(n=1,218)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Unethical facilities (n=1,013)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P-value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0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Age (years)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56.8±14.8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60.4±12.6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&lt;0.001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0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&gt;60 years of age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548 (45.0%)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560 (55.3%)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0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Males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729 (59.9%)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648 (63.4%)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0.05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0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National Health Insurance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1,099 (90.2%)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882 (87.2%)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0.03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0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Diabetes mellitus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626 (51.4%)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625 (61.7%)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&lt;0.001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0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Comorbidities other than DM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0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  Myocardial infarction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109 (9.0%)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138 (13.6%)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&lt;0.001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0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  Congestive heart failure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164 (13.5%)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219 (21.6%)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&lt;0.001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0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  Peripheral artery disease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67 (5.5%)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107 (10.6%)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&lt;0.001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0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  Cerebrovascular accident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106 (8.7%)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149 (14.7%)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&lt;0.001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0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  Chronic pulmonary disease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118 (9.7%)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253 (25.0%)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&lt;0.001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0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  Peptic ulcer disease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139 (11.4%)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227 (22.4%)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&lt;0.001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  Liver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disease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206 (16.9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%)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120 (11.9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%)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&lt;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0.001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19838988" y="19127962"/>
            <a:ext cx="8774111" cy="7132181"/>
            <a:chOff x="19467513" y="16948642"/>
            <a:chExt cx="8774111" cy="7132181"/>
          </a:xfrm>
        </p:grpSpPr>
        <p:pic>
          <p:nvPicPr>
            <p:cNvPr id="4355" name="Picture 259" descr="C:\Users\lee\AppData\Local\Temp\_AZTMP1_\윤리기관비윤리기관카플란마이어_A가비윤리.tif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" t="8291" r="3394" b="7062"/>
            <a:stretch/>
          </p:blipFill>
          <p:spPr bwMode="auto">
            <a:xfrm>
              <a:off x="19467513" y="16948642"/>
              <a:ext cx="8774111" cy="7132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5117425" y="19446626"/>
              <a:ext cx="2857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Unethical facilities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384123" y="17707273"/>
              <a:ext cx="2857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Ethical facilities</a:t>
              </a:r>
              <a:endParaRPr lang="ko-KR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직사각형 4"/>
            <p:cNvSpPr/>
            <p:nvPr/>
          </p:nvSpPr>
          <p:spPr bwMode="auto">
            <a:xfrm>
              <a:off x="20316825" y="18371694"/>
              <a:ext cx="1943100" cy="9935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32054" tIns="216027" rIns="432054" bIns="216027" numCol="1" rtlCol="0" anchor="t" anchorCtr="0" compatLnSpc="1">
              <a:prstTxWarp prst="textNoShape">
                <a:avLst/>
              </a:prstTxWarp>
            </a:bodyPr>
            <a:lstStyle/>
            <a:p>
              <a:pPr marL="1620838" marR="0" indent="-1620838" algn="l" defTabSz="4321175" rtl="0" eaLnBrk="1" fontAlgn="ctr" latinLnBrk="1" hangingPunct="1">
                <a:lnSpc>
                  <a:spcPct val="100000"/>
                </a:lnSpc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21318387" y="22696225"/>
            <a:ext cx="1981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Log-rank test</a:t>
            </a:r>
          </a:p>
          <a:p>
            <a:pPr algn="ctr"/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3671495" y="26229396"/>
            <a:ext cx="2081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Follow-up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(days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 rot="16200000">
            <a:off x="18434116" y="22493997"/>
            <a:ext cx="2409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Cumulative survival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Group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90121"/>
              </p:ext>
            </p:extLst>
          </p:nvPr>
        </p:nvGraphicFramePr>
        <p:xfrm>
          <a:off x="18002250" y="34032824"/>
          <a:ext cx="12344400" cy="7343775"/>
        </p:xfrm>
        <a:graphic>
          <a:graphicData uri="http://schemas.openxmlformats.org/drawingml/2006/table">
            <a:tbl>
              <a:tblPr/>
              <a:tblGrid>
                <a:gridCol w="4399898"/>
                <a:gridCol w="2286652"/>
                <a:gridCol w="1657350"/>
                <a:gridCol w="2257425"/>
                <a:gridCol w="1743075"/>
              </a:tblGrid>
              <a:tr h="61198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Subgroup</a:t>
                      </a:r>
                      <a:endParaRPr kumimoji="1" lang="ko-KR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Yes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No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9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Hazard ratio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P-value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Hazard ratio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P-value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9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Age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&lt;75years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1.468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&lt;0.001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1.045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0.82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9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Diabetes mellitus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1.119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0.36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1.347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0.06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9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Myocardial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infarction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0.952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0.89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1.259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0.02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9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Congestive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heart failure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1.281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0.31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1.187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0.11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9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Peripheral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artery disease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0.453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0.01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1.329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0.01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9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Cerebrovascular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accident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1.275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0.42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1.204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0.08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9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Chronic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pulmonary disease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0.935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0.78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1.320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0.01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9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Peptic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ulcer disease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1.248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0.38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1.219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0.07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9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 </a:t>
                      </a: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Liver disease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1.265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0.39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1.177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  <a:cs typeface="Arial" charset="0"/>
                        </a:rPr>
                        <a:t>0.12</a:t>
                      </a:r>
                      <a:endParaRPr kumimoji="1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직사각형 2"/>
          <p:cNvSpPr>
            <a:spLocks noChangeArrowheads="1"/>
          </p:cNvSpPr>
          <p:nvPr/>
        </p:nvSpPr>
        <p:spPr bwMode="auto">
          <a:xfrm>
            <a:off x="16999742" y="6793608"/>
            <a:ext cx="14455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fontAlgn="ctr" latinLnBrk="1" hangingPunct="1"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Subsequent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subgroup analyses indicated that in patients younger than 75 years, unethical facilities were consistently associated with a higher mortality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rate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Table 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32054" tIns="216027" rIns="432054" bIns="216027" numCol="1" anchor="t" anchorCtr="0" compatLnSpc="1">
        <a:prstTxWarp prst="textNoShape">
          <a:avLst/>
        </a:prstTxWarp>
      </a:bodyPr>
      <a:lstStyle>
        <a:defPPr marL="1620838" marR="0" indent="-1620838" algn="l" defTabSz="4321175" rtl="0" eaLnBrk="1" fontAlgn="ctr" latinLnBrk="1" hangingPunct="1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32054" tIns="216027" rIns="432054" bIns="216027" numCol="1" anchor="t" anchorCtr="0" compatLnSpc="1">
        <a:prstTxWarp prst="textNoShape">
          <a:avLst/>
        </a:prstTxWarp>
      </a:bodyPr>
      <a:lstStyle>
        <a:defPPr marL="1620838" marR="0" indent="-1620838" algn="l" defTabSz="4321175" rtl="0" eaLnBrk="1" fontAlgn="ctr" latinLnBrk="1" hangingPunct="1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3308</TotalTime>
  <Words>852</Words>
  <Application>Microsoft Office PowerPoint</Application>
  <PresentationFormat>사용자 지정</PresentationFormat>
  <Paragraphs>173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기본 디자인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혈액투석 환자에서 Epoetin Alfa 주 1회 요법과 주 2-3회 피하투여의 효과 비교  김진경 , 이영기, 이형석, 주민하, 한림대학교 의과대학 내과학교실</dc:title>
  <dc:creator>admin</dc:creator>
  <cp:lastModifiedBy>LEE</cp:lastModifiedBy>
  <cp:revision>230</cp:revision>
  <dcterms:created xsi:type="dcterms:W3CDTF">2007-05-01T02:17:09Z</dcterms:created>
  <dcterms:modified xsi:type="dcterms:W3CDTF">2015-05-17T15:31:14Z</dcterms:modified>
</cp:coreProperties>
</file>