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6"/>
  </p:notesMasterIdLst>
  <p:sldIdLst>
    <p:sldId id="258" r:id="rId5"/>
  </p:sldIdLst>
  <p:sldSz cx="5039995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54" userDrawn="1">
          <p15:clr>
            <a:srgbClr val="A4A3A4"/>
          </p15:clr>
        </p15:guide>
        <p15:guide id="2" pos="274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Nestor" initials="JN" lastIdx="16" clrIdx="0">
    <p:extLst>
      <p:ext uri="{19B8F6BF-5375-455C-9EA6-DF929625EA0E}">
        <p15:presenceInfo xmlns:p15="http://schemas.microsoft.com/office/powerpoint/2012/main" userId="c087f8ef359d8e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70A432"/>
    <a:srgbClr val="79B135"/>
    <a:srgbClr val="6B9D2F"/>
    <a:srgbClr val="556B49"/>
    <a:srgbClr val="5F7751"/>
    <a:srgbClr val="678057"/>
    <a:srgbClr val="006600"/>
    <a:srgbClr val="5F924D"/>
    <a:srgbClr val="4E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3197" autoAdjust="0"/>
  </p:normalViewPr>
  <p:slideViewPr>
    <p:cSldViewPr snapToGrid="0" snapToObjects="1" showGuides="1">
      <p:cViewPr>
        <p:scale>
          <a:sx n="40" d="100"/>
          <a:sy n="40" d="100"/>
        </p:scale>
        <p:origin x="-432" y="144"/>
      </p:cViewPr>
      <p:guideLst>
        <p:guide orient="horz" pos="3854"/>
        <p:guide pos="274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var\folders\4p\pq9619ln6fn2xr_c04xb_1nc0000gn\T\com.microsoft.Outlook\Outlook%20Temp\Body%20weight%20(g)_graph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harris\Desktop\NASH-TAG\Data\Copy%20of%20ALT801_RNAseq_gene_fat_sumstat_graph_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harris\Desktop\NASH-TAG\Data\Copy%20of%20ALT801_RNAseq_gene_fat_sumstat_graph_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harris\Desktop\NASH-TAG\Data\Copy%20of%20ALT801_RNAseq_gene_fat_sumstat_graph_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harris\Desktop\NASH-TAG\Data\Copy%20of%20ALT801_RNAseq_gene_fat_sumstat_graph_2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harris\Desktop\NASH-TAG\Data\Copy%20of%20ALT801_RNAseq_gene_fat_sumstat_graph_2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harris\Desktop\NASH-TAG\Data\Copy%20of%20ALT801_RNAseq_gene_fat_sumstat_graph_2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harris\Desktop\NASH-TAG\Data\Copy%20of%20ALT_801_data_plot_for_Scott_updat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var\folders\4p\pq9619ln6fn2xr_c04xb_1nc0000gn\T\com.microsoft.Outlook\Outlook%20Temp\ALT_801_data_plot_for_Scott_update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var\folders\4p\pq9619ln6fn2xr_c04xb_1nc0000gn\T\com.microsoft.Outlook\Outlook%20Temp\ALT_801_data_plot_for_Scott_update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var\folders\4p\pq9619ln6fn2xr_c04xb_1nc0000gn\T\com.microsoft.Outlook\Outlook%20Temp\ALT_801_data_plot_for_Scott_updated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harris\Desktop\NASH-TAG\Data\Copy%20of%20ALT801_RNAseq_gene_fat_sumstat_graph_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harris\Desktop\NASH-TAG\Data\Copy%20of%20ALT801_RNAseq_gene_fat_sumstat_graph_2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harris\Desktop\NASH-TAG\Data\Copy%20of%20ALT801_RNAseq_gene_fat_sumstat_graph_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Graph_data!$A$3</c:f>
              <c:strCache>
                <c:ptCount val="1"/>
                <c:pt idx="0">
                  <c:v>Vehicle</c:v>
                </c:pt>
              </c:strCache>
            </c:strRef>
          </c:tx>
          <c:spPr>
            <a:ln w="3492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</c:marker>
          <c:cat>
            <c:numRef>
              <c:f>Graph_data!$B$1:$CH$1</c:f>
              <c:numCache>
                <c:formatCode>General</c:formatCode>
                <c:ptCount val="8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6</c:v>
                </c:pt>
                <c:pt idx="37">
                  <c:v>6</c:v>
                </c:pt>
                <c:pt idx="38">
                  <c:v>6</c:v>
                </c:pt>
                <c:pt idx="39">
                  <c:v>6</c:v>
                </c:pt>
                <c:pt idx="40">
                  <c:v>6</c:v>
                </c:pt>
                <c:pt idx="41">
                  <c:v>6</c:v>
                </c:pt>
                <c:pt idx="42">
                  <c:v>6</c:v>
                </c:pt>
                <c:pt idx="43">
                  <c:v>7</c:v>
                </c:pt>
                <c:pt idx="44">
                  <c:v>7</c:v>
                </c:pt>
                <c:pt idx="45">
                  <c:v>7</c:v>
                </c:pt>
                <c:pt idx="46">
                  <c:v>7</c:v>
                </c:pt>
                <c:pt idx="47">
                  <c:v>7</c:v>
                </c:pt>
                <c:pt idx="48">
                  <c:v>7</c:v>
                </c:pt>
                <c:pt idx="49">
                  <c:v>7</c:v>
                </c:pt>
                <c:pt idx="50">
                  <c:v>8</c:v>
                </c:pt>
                <c:pt idx="51">
                  <c:v>8</c:v>
                </c:pt>
                <c:pt idx="52">
                  <c:v>8</c:v>
                </c:pt>
                <c:pt idx="53">
                  <c:v>8</c:v>
                </c:pt>
                <c:pt idx="54">
                  <c:v>8</c:v>
                </c:pt>
                <c:pt idx="55">
                  <c:v>8</c:v>
                </c:pt>
                <c:pt idx="56">
                  <c:v>8</c:v>
                </c:pt>
                <c:pt idx="57">
                  <c:v>9</c:v>
                </c:pt>
                <c:pt idx="58">
                  <c:v>9</c:v>
                </c:pt>
                <c:pt idx="59">
                  <c:v>9</c:v>
                </c:pt>
                <c:pt idx="60">
                  <c:v>9</c:v>
                </c:pt>
                <c:pt idx="61">
                  <c:v>9</c:v>
                </c:pt>
                <c:pt idx="62">
                  <c:v>9</c:v>
                </c:pt>
                <c:pt idx="63">
                  <c:v>9</c:v>
                </c:pt>
                <c:pt idx="64">
                  <c:v>10</c:v>
                </c:pt>
                <c:pt idx="65">
                  <c:v>10</c:v>
                </c:pt>
                <c:pt idx="66">
                  <c:v>10</c:v>
                </c:pt>
                <c:pt idx="67">
                  <c:v>10</c:v>
                </c:pt>
                <c:pt idx="68">
                  <c:v>10</c:v>
                </c:pt>
                <c:pt idx="69">
                  <c:v>10</c:v>
                </c:pt>
                <c:pt idx="70">
                  <c:v>10</c:v>
                </c:pt>
                <c:pt idx="71">
                  <c:v>11</c:v>
                </c:pt>
                <c:pt idx="72">
                  <c:v>11</c:v>
                </c:pt>
                <c:pt idx="73">
                  <c:v>11</c:v>
                </c:pt>
                <c:pt idx="74">
                  <c:v>11</c:v>
                </c:pt>
                <c:pt idx="75">
                  <c:v>11</c:v>
                </c:pt>
                <c:pt idx="76">
                  <c:v>11</c:v>
                </c:pt>
                <c:pt idx="77">
                  <c:v>11</c:v>
                </c:pt>
                <c:pt idx="78">
                  <c:v>12</c:v>
                </c:pt>
                <c:pt idx="79">
                  <c:v>12</c:v>
                </c:pt>
                <c:pt idx="80">
                  <c:v>12</c:v>
                </c:pt>
                <c:pt idx="81">
                  <c:v>12</c:v>
                </c:pt>
                <c:pt idx="82">
                  <c:v>12</c:v>
                </c:pt>
                <c:pt idx="83">
                  <c:v>12</c:v>
                </c:pt>
                <c:pt idx="84">
                  <c:v>12</c:v>
                </c:pt>
              </c:numCache>
            </c:numRef>
          </c:cat>
          <c:val>
            <c:numRef>
              <c:f>Graph_data!$B$3:$CH$3</c:f>
              <c:numCache>
                <c:formatCode>0.00</c:formatCode>
                <c:ptCount val="85"/>
                <c:pt idx="0">
                  <c:v>39.200000000000003</c:v>
                </c:pt>
                <c:pt idx="1">
                  <c:v>38.949999999999996</c:v>
                </c:pt>
                <c:pt idx="2">
                  <c:v>38.491666666666667</c:v>
                </c:pt>
                <c:pt idx="3">
                  <c:v>38.574999999999996</c:v>
                </c:pt>
                <c:pt idx="4">
                  <c:v>39.166666666666664</c:v>
                </c:pt>
                <c:pt idx="5">
                  <c:v>39.166666666666671</c:v>
                </c:pt>
                <c:pt idx="6">
                  <c:v>39.133333333333326</c:v>
                </c:pt>
                <c:pt idx="7">
                  <c:v>38.916666666666664</c:v>
                </c:pt>
                <c:pt idx="8">
                  <c:v>39.058333333333337</c:v>
                </c:pt>
                <c:pt idx="9">
                  <c:v>38.949999999999996</c:v>
                </c:pt>
                <c:pt idx="10">
                  <c:v>38.81666666666667</c:v>
                </c:pt>
                <c:pt idx="11">
                  <c:v>39.241666666666667</c:v>
                </c:pt>
                <c:pt idx="12">
                  <c:v>39.041666666666664</c:v>
                </c:pt>
                <c:pt idx="13">
                  <c:v>38.9</c:v>
                </c:pt>
                <c:pt idx="14">
                  <c:v>38.93333333333333</c:v>
                </c:pt>
                <c:pt idx="15">
                  <c:v>38.94166666666667</c:v>
                </c:pt>
                <c:pt idx="16">
                  <c:v>39.016666666666666</c:v>
                </c:pt>
                <c:pt idx="17">
                  <c:v>39.133333333333333</c:v>
                </c:pt>
                <c:pt idx="18">
                  <c:v>39.216666666666669</c:v>
                </c:pt>
                <c:pt idx="19">
                  <c:v>39.216666666666669</c:v>
                </c:pt>
                <c:pt idx="20">
                  <c:v>39.475000000000001</c:v>
                </c:pt>
                <c:pt idx="21">
                  <c:v>39.033333333333331</c:v>
                </c:pt>
                <c:pt idx="22">
                  <c:v>38.783333333333324</c:v>
                </c:pt>
                <c:pt idx="23">
                  <c:v>39.133333333333333</c:v>
                </c:pt>
                <c:pt idx="24">
                  <c:v>39.141666666666673</c:v>
                </c:pt>
                <c:pt idx="25">
                  <c:v>39.524999999999999</c:v>
                </c:pt>
                <c:pt idx="26">
                  <c:v>39.658333333333339</c:v>
                </c:pt>
                <c:pt idx="27">
                  <c:v>39.43333333333333</c:v>
                </c:pt>
                <c:pt idx="28">
                  <c:v>39.583333333333336</c:v>
                </c:pt>
                <c:pt idx="29">
                  <c:v>39.258333333333333</c:v>
                </c:pt>
                <c:pt idx="30">
                  <c:v>39.333333333333336</c:v>
                </c:pt>
                <c:pt idx="31">
                  <c:v>38.983333333333334</c:v>
                </c:pt>
                <c:pt idx="32">
                  <c:v>39.774999999999999</c:v>
                </c:pt>
                <c:pt idx="33">
                  <c:v>39.733333333333341</c:v>
                </c:pt>
                <c:pt idx="34">
                  <c:v>39.550000000000004</c:v>
                </c:pt>
                <c:pt idx="35">
                  <c:v>39.5</c:v>
                </c:pt>
                <c:pt idx="36">
                  <c:v>39.674999999999997</c:v>
                </c:pt>
                <c:pt idx="37">
                  <c:v>39.391666666666666</c:v>
                </c:pt>
                <c:pt idx="38">
                  <c:v>39.758333333333333</c:v>
                </c:pt>
                <c:pt idx="39">
                  <c:v>40.033333333333331</c:v>
                </c:pt>
                <c:pt idx="40">
                  <c:v>40.333333333333329</c:v>
                </c:pt>
                <c:pt idx="41">
                  <c:v>40.416666666666671</c:v>
                </c:pt>
                <c:pt idx="42">
                  <c:v>40.441666666666663</c:v>
                </c:pt>
                <c:pt idx="43">
                  <c:v>39.966666666666669</c:v>
                </c:pt>
                <c:pt idx="44">
                  <c:v>40.500000000000007</c:v>
                </c:pt>
                <c:pt idx="45">
                  <c:v>40.55833333333333</c:v>
                </c:pt>
                <c:pt idx="46">
                  <c:v>40.633333333333333</c:v>
                </c:pt>
                <c:pt idx="47">
                  <c:v>40.699999999999996</c:v>
                </c:pt>
                <c:pt idx="48">
                  <c:v>40.466666666666661</c:v>
                </c:pt>
                <c:pt idx="49">
                  <c:v>40.258333333333333</c:v>
                </c:pt>
                <c:pt idx="50">
                  <c:v>40.31666666666667</c:v>
                </c:pt>
                <c:pt idx="51">
                  <c:v>40.24166666666666</c:v>
                </c:pt>
                <c:pt idx="52">
                  <c:v>40.30833333333333</c:v>
                </c:pt>
                <c:pt idx="53">
                  <c:v>40.908333333333331</c:v>
                </c:pt>
                <c:pt idx="54">
                  <c:v>40.908333333333324</c:v>
                </c:pt>
                <c:pt idx="55">
                  <c:v>40.666666666666664</c:v>
                </c:pt>
                <c:pt idx="56">
                  <c:v>40.408333333333339</c:v>
                </c:pt>
                <c:pt idx="57">
                  <c:v>40.358333333333334</c:v>
                </c:pt>
                <c:pt idx="58">
                  <c:v>40.808333333333337</c:v>
                </c:pt>
                <c:pt idx="59">
                  <c:v>40.550000000000004</c:v>
                </c:pt>
                <c:pt idx="60">
                  <c:v>40.783333333333339</c:v>
                </c:pt>
                <c:pt idx="61">
                  <c:v>40.891666666666666</c:v>
                </c:pt>
                <c:pt idx="62">
                  <c:v>40.483333333333327</c:v>
                </c:pt>
                <c:pt idx="63">
                  <c:v>38.716666666666661</c:v>
                </c:pt>
                <c:pt idx="64">
                  <c:v>37.916666666666664</c:v>
                </c:pt>
                <c:pt idx="65">
                  <c:v>38.833333333333336</c:v>
                </c:pt>
                <c:pt idx="66">
                  <c:v>39.508333333333333</c:v>
                </c:pt>
                <c:pt idx="67">
                  <c:v>39.824999999999996</c:v>
                </c:pt>
                <c:pt idx="68">
                  <c:v>40.133333333333333</c:v>
                </c:pt>
                <c:pt idx="69">
                  <c:v>39.983333333333327</c:v>
                </c:pt>
                <c:pt idx="70">
                  <c:v>40.491666666666667</c:v>
                </c:pt>
                <c:pt idx="71">
                  <c:v>40.55833333333333</c:v>
                </c:pt>
                <c:pt idx="72">
                  <c:v>40.916666666666664</c:v>
                </c:pt>
                <c:pt idx="73">
                  <c:v>40.541666666666664</c:v>
                </c:pt>
                <c:pt idx="74">
                  <c:v>40.983333333333334</c:v>
                </c:pt>
                <c:pt idx="75">
                  <c:v>41.033333333333339</c:v>
                </c:pt>
                <c:pt idx="76">
                  <c:v>40.699999999999996</c:v>
                </c:pt>
                <c:pt idx="77">
                  <c:v>40.61666666666666</c:v>
                </c:pt>
                <c:pt idx="78">
                  <c:v>40.85</c:v>
                </c:pt>
                <c:pt idx="79">
                  <c:v>40.899999999999991</c:v>
                </c:pt>
                <c:pt idx="80">
                  <c:v>40.633333333333326</c:v>
                </c:pt>
                <c:pt idx="81">
                  <c:v>41.075000000000003</c:v>
                </c:pt>
                <c:pt idx="82">
                  <c:v>40.991666666666667</c:v>
                </c:pt>
                <c:pt idx="83">
                  <c:v>40.991666666666667</c:v>
                </c:pt>
                <c:pt idx="84">
                  <c:v>40.991666666666667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B9-424C-B11F-9207D8787582}"/>
            </c:ext>
          </c:extLst>
        </c:ser>
        <c:ser>
          <c:idx val="1"/>
          <c:order val="1"/>
          <c:tx>
            <c:strRef>
              <c:f>Graph_data!$A$4</c:f>
              <c:strCache>
                <c:ptCount val="1"/>
                <c:pt idx="0">
                  <c:v>ALT-801 Low</c:v>
                </c:pt>
              </c:strCache>
            </c:strRef>
          </c:tx>
          <c:spPr>
            <a:ln w="3492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008F00"/>
              </a:solidFill>
              <a:ln w="9525">
                <a:noFill/>
                <a:rou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</c:marker>
          <c:cat>
            <c:numRef>
              <c:f>Graph_data!$B$1:$CH$1</c:f>
              <c:numCache>
                <c:formatCode>General</c:formatCode>
                <c:ptCount val="8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6</c:v>
                </c:pt>
                <c:pt idx="37">
                  <c:v>6</c:v>
                </c:pt>
                <c:pt idx="38">
                  <c:v>6</c:v>
                </c:pt>
                <c:pt idx="39">
                  <c:v>6</c:v>
                </c:pt>
                <c:pt idx="40">
                  <c:v>6</c:v>
                </c:pt>
                <c:pt idx="41">
                  <c:v>6</c:v>
                </c:pt>
                <c:pt idx="42">
                  <c:v>6</c:v>
                </c:pt>
                <c:pt idx="43">
                  <c:v>7</c:v>
                </c:pt>
                <c:pt idx="44">
                  <c:v>7</c:v>
                </c:pt>
                <c:pt idx="45">
                  <c:v>7</c:v>
                </c:pt>
                <c:pt idx="46">
                  <c:v>7</c:v>
                </c:pt>
                <c:pt idx="47">
                  <c:v>7</c:v>
                </c:pt>
                <c:pt idx="48">
                  <c:v>7</c:v>
                </c:pt>
                <c:pt idx="49">
                  <c:v>7</c:v>
                </c:pt>
                <c:pt idx="50">
                  <c:v>8</c:v>
                </c:pt>
                <c:pt idx="51">
                  <c:v>8</c:v>
                </c:pt>
                <c:pt idx="52">
                  <c:v>8</c:v>
                </c:pt>
                <c:pt idx="53">
                  <c:v>8</c:v>
                </c:pt>
                <c:pt idx="54">
                  <c:v>8</c:v>
                </c:pt>
                <c:pt idx="55">
                  <c:v>8</c:v>
                </c:pt>
                <c:pt idx="56">
                  <c:v>8</c:v>
                </c:pt>
                <c:pt idx="57">
                  <c:v>9</c:v>
                </c:pt>
                <c:pt idx="58">
                  <c:v>9</c:v>
                </c:pt>
                <c:pt idx="59">
                  <c:v>9</c:v>
                </c:pt>
                <c:pt idx="60">
                  <c:v>9</c:v>
                </c:pt>
                <c:pt idx="61">
                  <c:v>9</c:v>
                </c:pt>
                <c:pt idx="62">
                  <c:v>9</c:v>
                </c:pt>
                <c:pt idx="63">
                  <c:v>9</c:v>
                </c:pt>
                <c:pt idx="64">
                  <c:v>10</c:v>
                </c:pt>
                <c:pt idx="65">
                  <c:v>10</c:v>
                </c:pt>
                <c:pt idx="66">
                  <c:v>10</c:v>
                </c:pt>
                <c:pt idx="67">
                  <c:v>10</c:v>
                </c:pt>
                <c:pt idx="68">
                  <c:v>10</c:v>
                </c:pt>
                <c:pt idx="69">
                  <c:v>10</c:v>
                </c:pt>
                <c:pt idx="70">
                  <c:v>10</c:v>
                </c:pt>
                <c:pt idx="71">
                  <c:v>11</c:v>
                </c:pt>
                <c:pt idx="72">
                  <c:v>11</c:v>
                </c:pt>
                <c:pt idx="73">
                  <c:v>11</c:v>
                </c:pt>
                <c:pt idx="74">
                  <c:v>11</c:v>
                </c:pt>
                <c:pt idx="75">
                  <c:v>11</c:v>
                </c:pt>
                <c:pt idx="76">
                  <c:v>11</c:v>
                </c:pt>
                <c:pt idx="77">
                  <c:v>11</c:v>
                </c:pt>
                <c:pt idx="78">
                  <c:v>12</c:v>
                </c:pt>
                <c:pt idx="79">
                  <c:v>12</c:v>
                </c:pt>
                <c:pt idx="80">
                  <c:v>12</c:v>
                </c:pt>
                <c:pt idx="81">
                  <c:v>12</c:v>
                </c:pt>
                <c:pt idx="82">
                  <c:v>12</c:v>
                </c:pt>
                <c:pt idx="83">
                  <c:v>12</c:v>
                </c:pt>
                <c:pt idx="84">
                  <c:v>12</c:v>
                </c:pt>
              </c:numCache>
            </c:numRef>
          </c:cat>
          <c:val>
            <c:numRef>
              <c:f>Graph_data!$B$4:$CH$4</c:f>
              <c:numCache>
                <c:formatCode>0.00</c:formatCode>
                <c:ptCount val="85"/>
                <c:pt idx="0">
                  <c:v>38.591666666666661</c:v>
                </c:pt>
                <c:pt idx="1">
                  <c:v>37.31666666666667</c:v>
                </c:pt>
                <c:pt idx="2">
                  <c:v>36.266666666666666</c:v>
                </c:pt>
                <c:pt idx="3">
                  <c:v>35.80833333333333</c:v>
                </c:pt>
                <c:pt idx="4">
                  <c:v>36.1</c:v>
                </c:pt>
                <c:pt idx="5">
                  <c:v>35.783333333333339</c:v>
                </c:pt>
                <c:pt idx="6">
                  <c:v>35.633333333333333</c:v>
                </c:pt>
                <c:pt idx="7">
                  <c:v>35.766666666666673</c:v>
                </c:pt>
                <c:pt idx="8">
                  <c:v>35.633333333333333</c:v>
                </c:pt>
                <c:pt idx="9">
                  <c:v>35.56666666666667</c:v>
                </c:pt>
                <c:pt idx="10">
                  <c:v>35.266666666666673</c:v>
                </c:pt>
                <c:pt idx="11">
                  <c:v>35.141666666666673</c:v>
                </c:pt>
                <c:pt idx="12">
                  <c:v>35.35</c:v>
                </c:pt>
                <c:pt idx="13">
                  <c:v>35.266666666666666</c:v>
                </c:pt>
                <c:pt idx="14">
                  <c:v>35.216666666666669</c:v>
                </c:pt>
                <c:pt idx="15">
                  <c:v>34.975000000000001</c:v>
                </c:pt>
                <c:pt idx="16">
                  <c:v>34.833333333333336</c:v>
                </c:pt>
                <c:pt idx="17">
                  <c:v>34.949999999999996</c:v>
                </c:pt>
                <c:pt idx="18">
                  <c:v>35.033333333333331</c:v>
                </c:pt>
                <c:pt idx="19">
                  <c:v>35.024999999999999</c:v>
                </c:pt>
                <c:pt idx="20">
                  <c:v>35.241666666666667</c:v>
                </c:pt>
                <c:pt idx="21">
                  <c:v>35.166666666666664</c:v>
                </c:pt>
                <c:pt idx="22">
                  <c:v>35.058333333333337</c:v>
                </c:pt>
                <c:pt idx="23">
                  <c:v>34.816666666666663</c:v>
                </c:pt>
                <c:pt idx="24">
                  <c:v>34.775000000000006</c:v>
                </c:pt>
                <c:pt idx="25">
                  <c:v>34.858333333333334</c:v>
                </c:pt>
                <c:pt idx="26">
                  <c:v>34.816666666666663</c:v>
                </c:pt>
                <c:pt idx="27">
                  <c:v>34.499999999999993</c:v>
                </c:pt>
                <c:pt idx="28">
                  <c:v>34.725000000000001</c:v>
                </c:pt>
                <c:pt idx="29">
                  <c:v>34.936363636363637</c:v>
                </c:pt>
                <c:pt idx="30">
                  <c:v>34.981818181818177</c:v>
                </c:pt>
                <c:pt idx="31">
                  <c:v>35.036363636363632</c:v>
                </c:pt>
                <c:pt idx="32">
                  <c:v>34.436363636363637</c:v>
                </c:pt>
                <c:pt idx="33">
                  <c:v>35.181818181818187</c:v>
                </c:pt>
                <c:pt idx="34">
                  <c:v>35.081818181818178</c:v>
                </c:pt>
                <c:pt idx="35">
                  <c:v>35.127272727272732</c:v>
                </c:pt>
                <c:pt idx="36">
                  <c:v>35.290909090909096</c:v>
                </c:pt>
                <c:pt idx="37">
                  <c:v>35.209090909090911</c:v>
                </c:pt>
                <c:pt idx="38">
                  <c:v>35.4</c:v>
                </c:pt>
                <c:pt idx="39">
                  <c:v>35.563636363636363</c:v>
                </c:pt>
                <c:pt idx="40">
                  <c:v>35.18181818181818</c:v>
                </c:pt>
                <c:pt idx="41">
                  <c:v>34.936363636363637</c:v>
                </c:pt>
                <c:pt idx="42">
                  <c:v>35.109090909090909</c:v>
                </c:pt>
                <c:pt idx="43">
                  <c:v>35.109090909090909</c:v>
                </c:pt>
                <c:pt idx="44">
                  <c:v>34.890909090909091</c:v>
                </c:pt>
                <c:pt idx="45">
                  <c:v>35.06363636363637</c:v>
                </c:pt>
                <c:pt idx="46">
                  <c:v>35.118181818181817</c:v>
                </c:pt>
                <c:pt idx="47">
                  <c:v>35.672727272727272</c:v>
                </c:pt>
                <c:pt idx="48">
                  <c:v>35.563636363636363</c:v>
                </c:pt>
                <c:pt idx="49">
                  <c:v>35.345454545454544</c:v>
                </c:pt>
                <c:pt idx="50">
                  <c:v>35.199999999999996</c:v>
                </c:pt>
                <c:pt idx="51">
                  <c:v>35.163636363636357</c:v>
                </c:pt>
                <c:pt idx="52">
                  <c:v>35.236363636363642</c:v>
                </c:pt>
                <c:pt idx="53">
                  <c:v>35.509090909090915</c:v>
                </c:pt>
                <c:pt idx="54">
                  <c:v>35.445454545454552</c:v>
                </c:pt>
                <c:pt idx="55">
                  <c:v>34.972727272727269</c:v>
                </c:pt>
                <c:pt idx="56">
                  <c:v>34.672727272727272</c:v>
                </c:pt>
                <c:pt idx="57">
                  <c:v>34.890909090909084</c:v>
                </c:pt>
                <c:pt idx="58">
                  <c:v>35.18181818181818</c:v>
                </c:pt>
                <c:pt idx="59">
                  <c:v>34.790909090909096</c:v>
                </c:pt>
                <c:pt idx="60">
                  <c:v>34.890909090909084</c:v>
                </c:pt>
                <c:pt idx="61">
                  <c:v>34.827272727272728</c:v>
                </c:pt>
                <c:pt idx="62">
                  <c:v>34.900000000000006</c:v>
                </c:pt>
                <c:pt idx="63">
                  <c:v>34.981818181818177</c:v>
                </c:pt>
                <c:pt idx="64">
                  <c:v>34.927272727272729</c:v>
                </c:pt>
                <c:pt idx="65">
                  <c:v>34.054545454545455</c:v>
                </c:pt>
                <c:pt idx="66">
                  <c:v>35.009090909090908</c:v>
                </c:pt>
                <c:pt idx="67">
                  <c:v>35.427272727272729</c:v>
                </c:pt>
                <c:pt idx="68">
                  <c:v>35.409090909090907</c:v>
                </c:pt>
                <c:pt idx="69">
                  <c:v>35.145454545454541</c:v>
                </c:pt>
                <c:pt idx="70">
                  <c:v>35.709090909090904</c:v>
                </c:pt>
                <c:pt idx="71">
                  <c:v>35.536363636363632</c:v>
                </c:pt>
                <c:pt idx="72">
                  <c:v>35.490909090909092</c:v>
                </c:pt>
                <c:pt idx="73">
                  <c:v>35.472727272727276</c:v>
                </c:pt>
                <c:pt idx="74">
                  <c:v>35.581818181818186</c:v>
                </c:pt>
                <c:pt idx="75">
                  <c:v>35.345454545454544</c:v>
                </c:pt>
                <c:pt idx="76">
                  <c:v>35.154545454545456</c:v>
                </c:pt>
                <c:pt idx="77">
                  <c:v>34.881818181818183</c:v>
                </c:pt>
                <c:pt idx="78">
                  <c:v>35.190909090909095</c:v>
                </c:pt>
                <c:pt idx="79">
                  <c:v>34.972727272727269</c:v>
                </c:pt>
                <c:pt idx="80">
                  <c:v>35.145454545454548</c:v>
                </c:pt>
                <c:pt idx="81">
                  <c:v>35.163636363636364</c:v>
                </c:pt>
                <c:pt idx="82">
                  <c:v>35.145454545454541</c:v>
                </c:pt>
                <c:pt idx="83">
                  <c:v>34.909090909090914</c:v>
                </c:pt>
                <c:pt idx="84">
                  <c:v>34.909090909090914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B9-424C-B11F-9207D8787582}"/>
            </c:ext>
          </c:extLst>
        </c:ser>
        <c:ser>
          <c:idx val="2"/>
          <c:order val="2"/>
          <c:tx>
            <c:strRef>
              <c:f>Graph_data!$A$5</c:f>
              <c:strCache>
                <c:ptCount val="1"/>
                <c:pt idx="0">
                  <c:v>ALT-801 High</c:v>
                </c:pt>
              </c:strCache>
            </c:strRef>
          </c:tx>
          <c:spPr>
            <a:ln w="3492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92D050"/>
              </a:solidFill>
              <a:ln w="9525">
                <a:noFill/>
                <a:rou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</c:marker>
          <c:cat>
            <c:numRef>
              <c:f>Graph_data!$B$1:$CH$1</c:f>
              <c:numCache>
                <c:formatCode>General</c:formatCode>
                <c:ptCount val="8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6</c:v>
                </c:pt>
                <c:pt idx="37">
                  <c:v>6</c:v>
                </c:pt>
                <c:pt idx="38">
                  <c:v>6</c:v>
                </c:pt>
                <c:pt idx="39">
                  <c:v>6</c:v>
                </c:pt>
                <c:pt idx="40">
                  <c:v>6</c:v>
                </c:pt>
                <c:pt idx="41">
                  <c:v>6</c:v>
                </c:pt>
                <c:pt idx="42">
                  <c:v>6</c:v>
                </c:pt>
                <c:pt idx="43">
                  <c:v>7</c:v>
                </c:pt>
                <c:pt idx="44">
                  <c:v>7</c:v>
                </c:pt>
                <c:pt idx="45">
                  <c:v>7</c:v>
                </c:pt>
                <c:pt idx="46">
                  <c:v>7</c:v>
                </c:pt>
                <c:pt idx="47">
                  <c:v>7</c:v>
                </c:pt>
                <c:pt idx="48">
                  <c:v>7</c:v>
                </c:pt>
                <c:pt idx="49">
                  <c:v>7</c:v>
                </c:pt>
                <c:pt idx="50">
                  <c:v>8</c:v>
                </c:pt>
                <c:pt idx="51">
                  <c:v>8</c:v>
                </c:pt>
                <c:pt idx="52">
                  <c:v>8</c:v>
                </c:pt>
                <c:pt idx="53">
                  <c:v>8</c:v>
                </c:pt>
                <c:pt idx="54">
                  <c:v>8</c:v>
                </c:pt>
                <c:pt idx="55">
                  <c:v>8</c:v>
                </c:pt>
                <c:pt idx="56">
                  <c:v>8</c:v>
                </c:pt>
                <c:pt idx="57">
                  <c:v>9</c:v>
                </c:pt>
                <c:pt idx="58">
                  <c:v>9</c:v>
                </c:pt>
                <c:pt idx="59">
                  <c:v>9</c:v>
                </c:pt>
                <c:pt idx="60">
                  <c:v>9</c:v>
                </c:pt>
                <c:pt idx="61">
                  <c:v>9</c:v>
                </c:pt>
                <c:pt idx="62">
                  <c:v>9</c:v>
                </c:pt>
                <c:pt idx="63">
                  <c:v>9</c:v>
                </c:pt>
                <c:pt idx="64">
                  <c:v>10</c:v>
                </c:pt>
                <c:pt idx="65">
                  <c:v>10</c:v>
                </c:pt>
                <c:pt idx="66">
                  <c:v>10</c:v>
                </c:pt>
                <c:pt idx="67">
                  <c:v>10</c:v>
                </c:pt>
                <c:pt idx="68">
                  <c:v>10</c:v>
                </c:pt>
                <c:pt idx="69">
                  <c:v>10</c:v>
                </c:pt>
                <c:pt idx="70">
                  <c:v>10</c:v>
                </c:pt>
                <c:pt idx="71">
                  <c:v>11</c:v>
                </c:pt>
                <c:pt idx="72">
                  <c:v>11</c:v>
                </c:pt>
                <c:pt idx="73">
                  <c:v>11</c:v>
                </c:pt>
                <c:pt idx="74">
                  <c:v>11</c:v>
                </c:pt>
                <c:pt idx="75">
                  <c:v>11</c:v>
                </c:pt>
                <c:pt idx="76">
                  <c:v>11</c:v>
                </c:pt>
                <c:pt idx="77">
                  <c:v>11</c:v>
                </c:pt>
                <c:pt idx="78">
                  <c:v>12</c:v>
                </c:pt>
                <c:pt idx="79">
                  <c:v>12</c:v>
                </c:pt>
                <c:pt idx="80">
                  <c:v>12</c:v>
                </c:pt>
                <c:pt idx="81">
                  <c:v>12</c:v>
                </c:pt>
                <c:pt idx="82">
                  <c:v>12</c:v>
                </c:pt>
                <c:pt idx="83">
                  <c:v>12</c:v>
                </c:pt>
                <c:pt idx="84">
                  <c:v>12</c:v>
                </c:pt>
              </c:numCache>
            </c:numRef>
          </c:cat>
          <c:val>
            <c:numRef>
              <c:f>Graph_data!$B$5:$CH$5</c:f>
              <c:numCache>
                <c:formatCode>0.00</c:formatCode>
                <c:ptCount val="85"/>
                <c:pt idx="0">
                  <c:v>37.991666666666667</c:v>
                </c:pt>
                <c:pt idx="1">
                  <c:v>35.925000000000004</c:v>
                </c:pt>
                <c:pt idx="2">
                  <c:v>33.991666666666667</c:v>
                </c:pt>
                <c:pt idx="3">
                  <c:v>32.591666666666676</c:v>
                </c:pt>
                <c:pt idx="4">
                  <c:v>31.899999999999995</c:v>
                </c:pt>
                <c:pt idx="5">
                  <c:v>31.149999999999995</c:v>
                </c:pt>
                <c:pt idx="6">
                  <c:v>30.674999999999997</c:v>
                </c:pt>
                <c:pt idx="7">
                  <c:v>30.708333333333329</c:v>
                </c:pt>
                <c:pt idx="8">
                  <c:v>30.900000000000002</c:v>
                </c:pt>
                <c:pt idx="9">
                  <c:v>30.875</c:v>
                </c:pt>
                <c:pt idx="10">
                  <c:v>31.763636363636365</c:v>
                </c:pt>
                <c:pt idx="11">
                  <c:v>32.627272727272725</c:v>
                </c:pt>
                <c:pt idx="12">
                  <c:v>32.718181818181819</c:v>
                </c:pt>
                <c:pt idx="13">
                  <c:v>32.372727272727268</c:v>
                </c:pt>
                <c:pt idx="14">
                  <c:v>31.827272727272728</c:v>
                </c:pt>
                <c:pt idx="15">
                  <c:v>31.136363636363637</c:v>
                </c:pt>
                <c:pt idx="16">
                  <c:v>30.827272727272724</c:v>
                </c:pt>
                <c:pt idx="17">
                  <c:v>31.181818181818183</c:v>
                </c:pt>
                <c:pt idx="18">
                  <c:v>30.863636363636363</c:v>
                </c:pt>
                <c:pt idx="19">
                  <c:v>30.372727272727271</c:v>
                </c:pt>
                <c:pt idx="20">
                  <c:v>30.40909090909091</c:v>
                </c:pt>
                <c:pt idx="21">
                  <c:v>30.290909090909089</c:v>
                </c:pt>
                <c:pt idx="22">
                  <c:v>30.336363636363636</c:v>
                </c:pt>
                <c:pt idx="23">
                  <c:v>30.5</c:v>
                </c:pt>
                <c:pt idx="24">
                  <c:v>30.200000000000003</c:v>
                </c:pt>
                <c:pt idx="25">
                  <c:v>30.845454545454547</c:v>
                </c:pt>
                <c:pt idx="26">
                  <c:v>30.8</c:v>
                </c:pt>
                <c:pt idx="27">
                  <c:v>30.609090909090913</c:v>
                </c:pt>
                <c:pt idx="28">
                  <c:v>31.127272727272729</c:v>
                </c:pt>
                <c:pt idx="29">
                  <c:v>31.272727272727273</c:v>
                </c:pt>
                <c:pt idx="30">
                  <c:v>31.172727272727276</c:v>
                </c:pt>
                <c:pt idx="31">
                  <c:v>30.781818181818185</c:v>
                </c:pt>
                <c:pt idx="32">
                  <c:v>30.927272727272726</c:v>
                </c:pt>
                <c:pt idx="33">
                  <c:v>30.63636363636363</c:v>
                </c:pt>
                <c:pt idx="34">
                  <c:v>30.645454545454541</c:v>
                </c:pt>
                <c:pt idx="35">
                  <c:v>30.518181818181823</c:v>
                </c:pt>
                <c:pt idx="36">
                  <c:v>30.536363636363628</c:v>
                </c:pt>
                <c:pt idx="37">
                  <c:v>30.263636363636365</c:v>
                </c:pt>
                <c:pt idx="38">
                  <c:v>29.981818181818184</c:v>
                </c:pt>
                <c:pt idx="39">
                  <c:v>30.063636363636363</c:v>
                </c:pt>
                <c:pt idx="40">
                  <c:v>29.490909090909096</c:v>
                </c:pt>
                <c:pt idx="41">
                  <c:v>29.154545454545453</c:v>
                </c:pt>
                <c:pt idx="42">
                  <c:v>29.554545454545458</c:v>
                </c:pt>
                <c:pt idx="43">
                  <c:v>30.218181818181815</c:v>
                </c:pt>
                <c:pt idx="44">
                  <c:v>30.672727272727272</c:v>
                </c:pt>
                <c:pt idx="45">
                  <c:v>30.181818181818183</c:v>
                </c:pt>
                <c:pt idx="46">
                  <c:v>30.827272727272728</c:v>
                </c:pt>
                <c:pt idx="47">
                  <c:v>30.854545454545459</c:v>
                </c:pt>
                <c:pt idx="48">
                  <c:v>31.518181818181816</c:v>
                </c:pt>
                <c:pt idx="49">
                  <c:v>31.636363636363637</c:v>
                </c:pt>
                <c:pt idx="50">
                  <c:v>31.209090909090904</c:v>
                </c:pt>
                <c:pt idx="51">
                  <c:v>30.736363636363635</c:v>
                </c:pt>
                <c:pt idx="52">
                  <c:v>30.454545454545453</c:v>
                </c:pt>
                <c:pt idx="53">
                  <c:v>30.481818181818184</c:v>
                </c:pt>
                <c:pt idx="54">
                  <c:v>30.563636363636359</c:v>
                </c:pt>
                <c:pt idx="55">
                  <c:v>30.309090909090909</c:v>
                </c:pt>
                <c:pt idx="56">
                  <c:v>30.245454545454546</c:v>
                </c:pt>
                <c:pt idx="57">
                  <c:v>30.472727272727276</c:v>
                </c:pt>
                <c:pt idx="58">
                  <c:v>30.836363636363636</c:v>
                </c:pt>
                <c:pt idx="59">
                  <c:v>30.672727272727272</c:v>
                </c:pt>
                <c:pt idx="60">
                  <c:v>30.372727272727271</c:v>
                </c:pt>
                <c:pt idx="61">
                  <c:v>30.172727272727276</c:v>
                </c:pt>
                <c:pt idx="62">
                  <c:v>29.781818181818185</c:v>
                </c:pt>
                <c:pt idx="63">
                  <c:v>29.354545454545459</c:v>
                </c:pt>
                <c:pt idx="64">
                  <c:v>30.009090909090904</c:v>
                </c:pt>
                <c:pt idx="65">
                  <c:v>30.454545454545453</c:v>
                </c:pt>
                <c:pt idx="66">
                  <c:v>30.272727272727273</c:v>
                </c:pt>
                <c:pt idx="67">
                  <c:v>30.718181818181815</c:v>
                </c:pt>
                <c:pt idx="68">
                  <c:v>30.545454545454547</c:v>
                </c:pt>
                <c:pt idx="69">
                  <c:v>30.3</c:v>
                </c:pt>
                <c:pt idx="70">
                  <c:v>30.445454545454542</c:v>
                </c:pt>
                <c:pt idx="71">
                  <c:v>30.745454545454539</c:v>
                </c:pt>
                <c:pt idx="72">
                  <c:v>30.954545454545453</c:v>
                </c:pt>
                <c:pt idx="73">
                  <c:v>30.881818181818179</c:v>
                </c:pt>
                <c:pt idx="74">
                  <c:v>30.818181818181817</c:v>
                </c:pt>
                <c:pt idx="75">
                  <c:v>30.509090909090911</c:v>
                </c:pt>
                <c:pt idx="76">
                  <c:v>30</c:v>
                </c:pt>
                <c:pt idx="77">
                  <c:v>29.7</c:v>
                </c:pt>
                <c:pt idx="78">
                  <c:v>30.445454545454542</c:v>
                </c:pt>
                <c:pt idx="79">
                  <c:v>30.627272727272725</c:v>
                </c:pt>
                <c:pt idx="80">
                  <c:v>30.209090909090914</c:v>
                </c:pt>
                <c:pt idx="81">
                  <c:v>30.390909090909091</c:v>
                </c:pt>
                <c:pt idx="82">
                  <c:v>30.327272727272728</c:v>
                </c:pt>
                <c:pt idx="83">
                  <c:v>30.445454545454549</c:v>
                </c:pt>
                <c:pt idx="84">
                  <c:v>30.445454545454549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CB9-424C-B11F-9207D8787582}"/>
            </c:ext>
          </c:extLst>
        </c:ser>
        <c:ser>
          <c:idx val="4"/>
          <c:order val="3"/>
          <c:tx>
            <c:strRef>
              <c:f>Graph_data!$A$7</c:f>
              <c:strCache>
                <c:ptCount val="1"/>
                <c:pt idx="0">
                  <c:v>Semaglutide</c:v>
                </c:pt>
              </c:strCache>
            </c:strRef>
          </c:tx>
          <c:spPr>
            <a:ln w="3492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</c:marker>
          <c:cat>
            <c:numRef>
              <c:f>Graph_data!$B$1:$CH$1</c:f>
              <c:numCache>
                <c:formatCode>General</c:formatCode>
                <c:ptCount val="8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6</c:v>
                </c:pt>
                <c:pt idx="37">
                  <c:v>6</c:v>
                </c:pt>
                <c:pt idx="38">
                  <c:v>6</c:v>
                </c:pt>
                <c:pt idx="39">
                  <c:v>6</c:v>
                </c:pt>
                <c:pt idx="40">
                  <c:v>6</c:v>
                </c:pt>
                <c:pt idx="41">
                  <c:v>6</c:v>
                </c:pt>
                <c:pt idx="42">
                  <c:v>6</c:v>
                </c:pt>
                <c:pt idx="43">
                  <c:v>7</c:v>
                </c:pt>
                <c:pt idx="44">
                  <c:v>7</c:v>
                </c:pt>
                <c:pt idx="45">
                  <c:v>7</c:v>
                </c:pt>
                <c:pt idx="46">
                  <c:v>7</c:v>
                </c:pt>
                <c:pt idx="47">
                  <c:v>7</c:v>
                </c:pt>
                <c:pt idx="48">
                  <c:v>7</c:v>
                </c:pt>
                <c:pt idx="49">
                  <c:v>7</c:v>
                </c:pt>
                <c:pt idx="50">
                  <c:v>8</c:v>
                </c:pt>
                <c:pt idx="51">
                  <c:v>8</c:v>
                </c:pt>
                <c:pt idx="52">
                  <c:v>8</c:v>
                </c:pt>
                <c:pt idx="53">
                  <c:v>8</c:v>
                </c:pt>
                <c:pt idx="54">
                  <c:v>8</c:v>
                </c:pt>
                <c:pt idx="55">
                  <c:v>8</c:v>
                </c:pt>
                <c:pt idx="56">
                  <c:v>8</c:v>
                </c:pt>
                <c:pt idx="57">
                  <c:v>9</c:v>
                </c:pt>
                <c:pt idx="58">
                  <c:v>9</c:v>
                </c:pt>
                <c:pt idx="59">
                  <c:v>9</c:v>
                </c:pt>
                <c:pt idx="60">
                  <c:v>9</c:v>
                </c:pt>
                <c:pt idx="61">
                  <c:v>9</c:v>
                </c:pt>
                <c:pt idx="62">
                  <c:v>9</c:v>
                </c:pt>
                <c:pt idx="63">
                  <c:v>9</c:v>
                </c:pt>
                <c:pt idx="64">
                  <c:v>10</c:v>
                </c:pt>
                <c:pt idx="65">
                  <c:v>10</c:v>
                </c:pt>
                <c:pt idx="66">
                  <c:v>10</c:v>
                </c:pt>
                <c:pt idx="67">
                  <c:v>10</c:v>
                </c:pt>
                <c:pt idx="68">
                  <c:v>10</c:v>
                </c:pt>
                <c:pt idx="69">
                  <c:v>10</c:v>
                </c:pt>
                <c:pt idx="70">
                  <c:v>10</c:v>
                </c:pt>
                <c:pt idx="71">
                  <c:v>11</c:v>
                </c:pt>
                <c:pt idx="72">
                  <c:v>11</c:v>
                </c:pt>
                <c:pt idx="73">
                  <c:v>11</c:v>
                </c:pt>
                <c:pt idx="74">
                  <c:v>11</c:v>
                </c:pt>
                <c:pt idx="75">
                  <c:v>11</c:v>
                </c:pt>
                <c:pt idx="76">
                  <c:v>11</c:v>
                </c:pt>
                <c:pt idx="77">
                  <c:v>11</c:v>
                </c:pt>
                <c:pt idx="78">
                  <c:v>12</c:v>
                </c:pt>
                <c:pt idx="79">
                  <c:v>12</c:v>
                </c:pt>
                <c:pt idx="80">
                  <c:v>12</c:v>
                </c:pt>
                <c:pt idx="81">
                  <c:v>12</c:v>
                </c:pt>
                <c:pt idx="82">
                  <c:v>12</c:v>
                </c:pt>
                <c:pt idx="83">
                  <c:v>12</c:v>
                </c:pt>
                <c:pt idx="84">
                  <c:v>12</c:v>
                </c:pt>
              </c:numCache>
            </c:numRef>
          </c:cat>
          <c:val>
            <c:numRef>
              <c:f>Graph_data!$B$7:$CH$7</c:f>
              <c:numCache>
                <c:formatCode>0.00</c:formatCode>
                <c:ptCount val="85"/>
                <c:pt idx="0">
                  <c:v>38.641666666666666</c:v>
                </c:pt>
                <c:pt idx="1">
                  <c:v>35.666666666666664</c:v>
                </c:pt>
                <c:pt idx="2">
                  <c:v>34.9</c:v>
                </c:pt>
                <c:pt idx="3">
                  <c:v>34.283333333333331</c:v>
                </c:pt>
                <c:pt idx="4">
                  <c:v>34.608333333333334</c:v>
                </c:pt>
                <c:pt idx="5">
                  <c:v>33.883333333333333</c:v>
                </c:pt>
                <c:pt idx="6">
                  <c:v>33.841666666666669</c:v>
                </c:pt>
                <c:pt idx="7">
                  <c:v>33.94166666666667</c:v>
                </c:pt>
                <c:pt idx="8">
                  <c:v>33.983333333333334</c:v>
                </c:pt>
                <c:pt idx="9">
                  <c:v>34.608333333333327</c:v>
                </c:pt>
                <c:pt idx="10">
                  <c:v>34.199999999999996</c:v>
                </c:pt>
                <c:pt idx="11">
                  <c:v>34.133333333333333</c:v>
                </c:pt>
                <c:pt idx="12">
                  <c:v>34.024999999999999</c:v>
                </c:pt>
                <c:pt idx="13">
                  <c:v>33.81666666666667</c:v>
                </c:pt>
                <c:pt idx="14">
                  <c:v>34.008333333333333</c:v>
                </c:pt>
                <c:pt idx="15">
                  <c:v>33.891666666666666</c:v>
                </c:pt>
                <c:pt idx="16">
                  <c:v>33.925000000000004</c:v>
                </c:pt>
                <c:pt idx="17">
                  <c:v>33.708333333333336</c:v>
                </c:pt>
                <c:pt idx="18">
                  <c:v>34.241666666666667</c:v>
                </c:pt>
                <c:pt idx="19">
                  <c:v>34.258333333333333</c:v>
                </c:pt>
                <c:pt idx="20">
                  <c:v>34.15</c:v>
                </c:pt>
                <c:pt idx="21">
                  <c:v>34.85</c:v>
                </c:pt>
                <c:pt idx="22">
                  <c:v>34.300000000000004</c:v>
                </c:pt>
                <c:pt idx="23">
                  <c:v>33.85</c:v>
                </c:pt>
                <c:pt idx="24">
                  <c:v>33.541666666666664</c:v>
                </c:pt>
                <c:pt idx="25">
                  <c:v>34.116666666666674</c:v>
                </c:pt>
                <c:pt idx="26">
                  <c:v>34.041666666666664</c:v>
                </c:pt>
                <c:pt idx="27">
                  <c:v>33.9</c:v>
                </c:pt>
                <c:pt idx="28">
                  <c:v>34.133333333333326</c:v>
                </c:pt>
                <c:pt idx="29">
                  <c:v>34.383333333333333</c:v>
                </c:pt>
                <c:pt idx="30">
                  <c:v>33.758333333333333</c:v>
                </c:pt>
                <c:pt idx="31">
                  <c:v>33.841666666666661</c:v>
                </c:pt>
                <c:pt idx="32">
                  <c:v>34.133333333333333</c:v>
                </c:pt>
                <c:pt idx="33">
                  <c:v>33.991666666666667</c:v>
                </c:pt>
                <c:pt idx="34">
                  <c:v>34.07500000000001</c:v>
                </c:pt>
                <c:pt idx="35">
                  <c:v>34.258333333333333</c:v>
                </c:pt>
                <c:pt idx="36">
                  <c:v>34.325000000000003</c:v>
                </c:pt>
                <c:pt idx="37">
                  <c:v>33.85</c:v>
                </c:pt>
                <c:pt idx="38">
                  <c:v>34.125</c:v>
                </c:pt>
                <c:pt idx="39">
                  <c:v>34.116666666666674</c:v>
                </c:pt>
                <c:pt idx="40">
                  <c:v>34.225000000000001</c:v>
                </c:pt>
                <c:pt idx="41">
                  <c:v>34.083333333333336</c:v>
                </c:pt>
                <c:pt idx="42">
                  <c:v>33.816666666666663</c:v>
                </c:pt>
                <c:pt idx="43">
                  <c:v>34.141666666666673</c:v>
                </c:pt>
                <c:pt idx="44">
                  <c:v>34.274999999999999</c:v>
                </c:pt>
                <c:pt idx="45">
                  <c:v>34.174999999999997</c:v>
                </c:pt>
                <c:pt idx="46">
                  <c:v>34.366666666666667</c:v>
                </c:pt>
                <c:pt idx="47">
                  <c:v>35.65</c:v>
                </c:pt>
                <c:pt idx="48">
                  <c:v>34.483333333333327</c:v>
                </c:pt>
                <c:pt idx="49">
                  <c:v>34.15</c:v>
                </c:pt>
                <c:pt idx="50">
                  <c:v>33.916666666666664</c:v>
                </c:pt>
                <c:pt idx="51">
                  <c:v>33.916666666666664</c:v>
                </c:pt>
                <c:pt idx="52">
                  <c:v>33.93333333333333</c:v>
                </c:pt>
                <c:pt idx="53">
                  <c:v>34.516666666666666</c:v>
                </c:pt>
                <c:pt idx="54">
                  <c:v>34.425000000000004</c:v>
                </c:pt>
                <c:pt idx="55">
                  <c:v>34.475000000000001</c:v>
                </c:pt>
                <c:pt idx="56">
                  <c:v>33.916666666666679</c:v>
                </c:pt>
                <c:pt idx="57">
                  <c:v>34.324999999999996</c:v>
                </c:pt>
                <c:pt idx="58">
                  <c:v>34.391666666666666</c:v>
                </c:pt>
                <c:pt idx="59">
                  <c:v>34.108333333333327</c:v>
                </c:pt>
                <c:pt idx="60">
                  <c:v>34.554545454545455</c:v>
                </c:pt>
                <c:pt idx="61">
                  <c:v>34.491666666666667</c:v>
                </c:pt>
                <c:pt idx="62">
                  <c:v>34.18333333333333</c:v>
                </c:pt>
                <c:pt idx="63">
                  <c:v>33.883333333333333</c:v>
                </c:pt>
                <c:pt idx="64">
                  <c:v>34.31666666666667</c:v>
                </c:pt>
                <c:pt idx="65">
                  <c:v>34.208333333333329</c:v>
                </c:pt>
                <c:pt idx="66">
                  <c:v>34.199999999999996</c:v>
                </c:pt>
                <c:pt idx="67">
                  <c:v>34.975000000000001</c:v>
                </c:pt>
                <c:pt idx="68">
                  <c:v>34.691666666666663</c:v>
                </c:pt>
                <c:pt idx="69">
                  <c:v>34.166666666666671</c:v>
                </c:pt>
                <c:pt idx="70">
                  <c:v>34.300000000000004</c:v>
                </c:pt>
                <c:pt idx="71">
                  <c:v>34.324999999999996</c:v>
                </c:pt>
                <c:pt idx="72">
                  <c:v>34.675000000000004</c:v>
                </c:pt>
                <c:pt idx="73">
                  <c:v>34.908333333333339</c:v>
                </c:pt>
                <c:pt idx="74">
                  <c:v>34.908333333333339</c:v>
                </c:pt>
                <c:pt idx="75">
                  <c:v>34.550000000000004</c:v>
                </c:pt>
                <c:pt idx="76">
                  <c:v>34.291666666666671</c:v>
                </c:pt>
                <c:pt idx="77">
                  <c:v>33.891666666666666</c:v>
                </c:pt>
                <c:pt idx="78">
                  <c:v>34.15</c:v>
                </c:pt>
                <c:pt idx="79">
                  <c:v>34.249999999999993</c:v>
                </c:pt>
                <c:pt idx="80">
                  <c:v>34.358333333333334</c:v>
                </c:pt>
                <c:pt idx="81">
                  <c:v>34.6</c:v>
                </c:pt>
                <c:pt idx="82">
                  <c:v>34.391666666666673</c:v>
                </c:pt>
                <c:pt idx="83">
                  <c:v>34.116666666666667</c:v>
                </c:pt>
                <c:pt idx="84">
                  <c:v>34.116666666666667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CB9-424C-B11F-9207D8787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4910848"/>
        <c:axId val="514910520"/>
      </c:lineChart>
      <c:catAx>
        <c:axId val="514910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 b="1"/>
                  <a:t>Week</a:t>
                </a:r>
              </a:p>
            </c:rich>
          </c:tx>
          <c:layout>
            <c:manualLayout>
              <c:xMode val="edge"/>
              <c:yMode val="edge"/>
              <c:x val="0.51522370484671309"/>
              <c:y val="0.864794277553250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6350" cap="flat" cmpd="sng" algn="ctr">
            <a:solidFill>
              <a:sysClr val="windowText" lastClr="000000">
                <a:alpha val="91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910520"/>
        <c:crosses val="autoZero"/>
        <c:auto val="0"/>
        <c:lblAlgn val="ctr"/>
        <c:lblOffset val="0"/>
        <c:tickLblSkip val="7"/>
        <c:tickMarkSkip val="7"/>
        <c:noMultiLvlLbl val="0"/>
      </c:catAx>
      <c:valAx>
        <c:axId val="514910520"/>
        <c:scaling>
          <c:orientation val="minMax"/>
          <c:max val="45"/>
          <c:min val="1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0" baseline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Body weight (g)</a:t>
                </a:r>
              </a:p>
            </c:rich>
          </c:tx>
          <c:layout>
            <c:manualLayout>
              <c:xMode val="edge"/>
              <c:yMode val="edge"/>
              <c:x val="9.7834323354832413E-4"/>
              <c:y val="0.241506285666877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910848"/>
        <c:crossesAt val="1"/>
        <c:crossBetween val="midCat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651425215852558"/>
          <c:y val="0.91505444039547112"/>
          <c:w val="0.59702362784685192"/>
          <c:h val="7.14888792545493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16038126813095"/>
          <c:y val="0.15192427344894327"/>
          <c:w val="0.85190979417046553"/>
          <c:h val="0.71888293092416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PPARA!$D$1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A6-8F45-8578-FD105600EA29}"/>
              </c:ext>
            </c:extLst>
          </c:dPt>
          <c:dPt>
            <c:idx val="1"/>
            <c:invertIfNegative val="0"/>
            <c:bubble3D val="0"/>
            <c:spPr>
              <a:solidFill>
                <a:srgbClr val="67805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6A6-8F45-8578-FD105600EA29}"/>
              </c:ext>
            </c:extLst>
          </c:dPt>
          <c:dPt>
            <c:idx val="2"/>
            <c:invertIfNegative val="0"/>
            <c:bubble3D val="0"/>
            <c:spPr>
              <a:solidFill>
                <a:srgbClr val="7FB8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6A6-8F45-8578-FD105600EA2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6A6-8F45-8578-FD105600EA29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6A6-8F45-8578-FD105600EA29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6A6-8F45-8578-FD105600EA29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6A6-8F45-8578-FD105600EA29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6A6-8F45-8578-FD105600EA29}"/>
              </c:ext>
            </c:extLst>
          </c:dPt>
          <c:errBars>
            <c:errBarType val="plus"/>
            <c:errValType val="cust"/>
            <c:noEndCap val="0"/>
            <c:plus>
              <c:numRef>
                <c:f>PPARA!$I$2:$I$9</c:f>
                <c:numCache>
                  <c:formatCode>General</c:formatCode>
                  <c:ptCount val="8"/>
                  <c:pt idx="0">
                    <c:v>2.63</c:v>
                  </c:pt>
                  <c:pt idx="1">
                    <c:v>2.89</c:v>
                  </c:pt>
                  <c:pt idx="2">
                    <c:v>2.57</c:v>
                  </c:pt>
                  <c:pt idx="3">
                    <c:v>2.74</c:v>
                  </c:pt>
                  <c:pt idx="4">
                    <c:v>3.93</c:v>
                  </c:pt>
                  <c:pt idx="6">
                    <c:v>2.9</c:v>
                  </c:pt>
                  <c:pt idx="7">
                    <c:v>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6350" cap="sq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PPARA!$B$2:$B$9</c:f>
              <c:strCache>
                <c:ptCount val="8"/>
                <c:pt idx="0">
                  <c:v>Vehicle</c:v>
                </c:pt>
                <c:pt idx="1">
                  <c:v>ALT-801 Low</c:v>
                </c:pt>
                <c:pt idx="2">
                  <c:v>ALT-801 High</c:v>
                </c:pt>
                <c:pt idx="3">
                  <c:v>Elafibranor</c:v>
                </c:pt>
                <c:pt idx="4">
                  <c:v>Semaglutide</c:v>
                </c:pt>
                <c:pt idx="6">
                  <c:v>DIO-NASH vehicle extra</c:v>
                </c:pt>
                <c:pt idx="7">
                  <c:v>LEAN-CHOW vehicle</c:v>
                </c:pt>
              </c:strCache>
            </c:strRef>
          </c:cat>
          <c:val>
            <c:numRef>
              <c:f>PPARA!$D$2:$D$6</c:f>
              <c:numCache>
                <c:formatCode>General</c:formatCode>
                <c:ptCount val="5"/>
                <c:pt idx="0">
                  <c:v>41.92</c:v>
                </c:pt>
                <c:pt idx="1">
                  <c:v>47.5</c:v>
                </c:pt>
                <c:pt idx="2">
                  <c:v>45.67</c:v>
                </c:pt>
                <c:pt idx="3">
                  <c:v>43.94</c:v>
                </c:pt>
                <c:pt idx="4">
                  <c:v>44.16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6A6-8F45-8578-FD105600EA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7"/>
        <c:axId val="458318504"/>
        <c:axId val="458322112"/>
      </c:barChart>
      <c:catAx>
        <c:axId val="458318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8322112"/>
        <c:crosses val="autoZero"/>
        <c:auto val="0"/>
        <c:lblAlgn val="ctr"/>
        <c:lblOffset val="100"/>
        <c:noMultiLvlLbl val="0"/>
      </c:catAx>
      <c:valAx>
        <c:axId val="458322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318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16038126813095"/>
          <c:y val="0.15192427344894327"/>
          <c:w val="0.85190979417046553"/>
          <c:h val="0.71888293092416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PPARD!$D$1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E5-204A-8683-FB73324822DE}"/>
              </c:ext>
            </c:extLst>
          </c:dPt>
          <c:dPt>
            <c:idx val="1"/>
            <c:invertIfNegative val="0"/>
            <c:bubble3D val="0"/>
            <c:spPr>
              <a:solidFill>
                <a:srgbClr val="67805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CE5-204A-8683-FB73324822DE}"/>
              </c:ext>
            </c:extLst>
          </c:dPt>
          <c:dPt>
            <c:idx val="2"/>
            <c:invertIfNegative val="0"/>
            <c:bubble3D val="0"/>
            <c:spPr>
              <a:solidFill>
                <a:srgbClr val="7FB8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CE5-204A-8683-FB73324822D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CE5-204A-8683-FB73324822DE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CE5-204A-8683-FB73324822DE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CE5-204A-8683-FB73324822DE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CE5-204A-8683-FB73324822DE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CE5-204A-8683-FB73324822DE}"/>
              </c:ext>
            </c:extLst>
          </c:dPt>
          <c:errBars>
            <c:errBarType val="plus"/>
            <c:errValType val="cust"/>
            <c:noEndCap val="0"/>
            <c:plus>
              <c:numRef>
                <c:f>PPARD!$I$2:$I$9</c:f>
                <c:numCache>
                  <c:formatCode>General</c:formatCode>
                  <c:ptCount val="8"/>
                  <c:pt idx="0">
                    <c:v>7.0000000000000007E-2</c:v>
                  </c:pt>
                  <c:pt idx="1">
                    <c:v>0.08</c:v>
                  </c:pt>
                  <c:pt idx="2">
                    <c:v>7.0000000000000007E-2</c:v>
                  </c:pt>
                  <c:pt idx="3">
                    <c:v>0.13</c:v>
                  </c:pt>
                  <c:pt idx="4">
                    <c:v>0.14000000000000001</c:v>
                  </c:pt>
                  <c:pt idx="6">
                    <c:v>0.09</c:v>
                  </c:pt>
                  <c:pt idx="7">
                    <c:v>0.1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6350" cap="sq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PPARD!$B$2:$B$9</c:f>
              <c:strCache>
                <c:ptCount val="8"/>
                <c:pt idx="0">
                  <c:v>Vehicle</c:v>
                </c:pt>
                <c:pt idx="1">
                  <c:v>ALT-801 Low</c:v>
                </c:pt>
                <c:pt idx="2">
                  <c:v>ALT-801 High</c:v>
                </c:pt>
                <c:pt idx="3">
                  <c:v>Elafibranor</c:v>
                </c:pt>
                <c:pt idx="4">
                  <c:v>Semaglutide</c:v>
                </c:pt>
                <c:pt idx="6">
                  <c:v>DIO-NASH vehicle extra</c:v>
                </c:pt>
                <c:pt idx="7">
                  <c:v>LEAN-CHOW vehicle</c:v>
                </c:pt>
              </c:strCache>
            </c:strRef>
          </c:cat>
          <c:val>
            <c:numRef>
              <c:f>PPARD!$D$2:$D$6</c:f>
              <c:numCache>
                <c:formatCode>General</c:formatCode>
                <c:ptCount val="5"/>
                <c:pt idx="0">
                  <c:v>1.74</c:v>
                </c:pt>
                <c:pt idx="1">
                  <c:v>1.41</c:v>
                </c:pt>
                <c:pt idx="2">
                  <c:v>1.6</c:v>
                </c:pt>
                <c:pt idx="3">
                  <c:v>1.56</c:v>
                </c:pt>
                <c:pt idx="4">
                  <c:v>1.63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CE5-204A-8683-FB73324822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7"/>
        <c:axId val="458318504"/>
        <c:axId val="458322112"/>
      </c:barChart>
      <c:catAx>
        <c:axId val="458318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8322112"/>
        <c:crosses val="autoZero"/>
        <c:auto val="0"/>
        <c:lblAlgn val="ctr"/>
        <c:lblOffset val="100"/>
        <c:noMultiLvlLbl val="0"/>
      </c:catAx>
      <c:valAx>
        <c:axId val="458322112"/>
        <c:scaling>
          <c:orientation val="minMax"/>
          <c:max val="2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318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16038126813095"/>
          <c:y val="0.15192427344894327"/>
          <c:w val="0.85190979417046553"/>
          <c:h val="0.71888293092416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'SCD1'!$D$1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02-B140-89FE-84E343045AA9}"/>
              </c:ext>
            </c:extLst>
          </c:dPt>
          <c:dPt>
            <c:idx val="1"/>
            <c:invertIfNegative val="0"/>
            <c:bubble3D val="0"/>
            <c:spPr>
              <a:solidFill>
                <a:srgbClr val="67805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02-B140-89FE-84E343045AA9}"/>
              </c:ext>
            </c:extLst>
          </c:dPt>
          <c:dPt>
            <c:idx val="2"/>
            <c:invertIfNegative val="0"/>
            <c:bubble3D val="0"/>
            <c:spPr>
              <a:solidFill>
                <a:srgbClr val="7FB8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02-B140-89FE-84E343045AA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D02-B140-89FE-84E343045AA9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D02-B140-89FE-84E343045AA9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D02-B140-89FE-84E343045AA9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D02-B140-89FE-84E343045AA9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D02-B140-89FE-84E343045AA9}"/>
              </c:ext>
            </c:extLst>
          </c:dPt>
          <c:errBars>
            <c:errBarType val="plus"/>
            <c:errValType val="cust"/>
            <c:noEndCap val="0"/>
            <c:plus>
              <c:numRef>
                <c:f>'SCD1'!$I$2:$I$9</c:f>
                <c:numCache>
                  <c:formatCode>General</c:formatCode>
                  <c:ptCount val="8"/>
                  <c:pt idx="0">
                    <c:v>659.62</c:v>
                  </c:pt>
                  <c:pt idx="1">
                    <c:v>769.57</c:v>
                  </c:pt>
                  <c:pt idx="2">
                    <c:v>588.86</c:v>
                  </c:pt>
                  <c:pt idx="3">
                    <c:v>816.39</c:v>
                  </c:pt>
                  <c:pt idx="4">
                    <c:v>1410.77</c:v>
                  </c:pt>
                  <c:pt idx="6">
                    <c:v>640.16</c:v>
                  </c:pt>
                  <c:pt idx="7">
                    <c:v>328.23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6350" cap="sq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'SCD1'!$B$2:$B$9</c:f>
              <c:strCache>
                <c:ptCount val="8"/>
                <c:pt idx="0">
                  <c:v>Vehicle</c:v>
                </c:pt>
                <c:pt idx="1">
                  <c:v>ALT-801 Low</c:v>
                </c:pt>
                <c:pt idx="2">
                  <c:v>ALT-801 High</c:v>
                </c:pt>
                <c:pt idx="3">
                  <c:v>Elafibranor</c:v>
                </c:pt>
                <c:pt idx="4">
                  <c:v>Semaglutide</c:v>
                </c:pt>
                <c:pt idx="6">
                  <c:v>DIO-NASH vehicle extra</c:v>
                </c:pt>
                <c:pt idx="7">
                  <c:v>LEAN-CHOW vehicle</c:v>
                </c:pt>
              </c:strCache>
            </c:strRef>
          </c:cat>
          <c:val>
            <c:numRef>
              <c:f>'SCD1'!$D$2:$D$6</c:f>
              <c:numCache>
                <c:formatCode>General</c:formatCode>
                <c:ptCount val="5"/>
                <c:pt idx="0">
                  <c:v>7917.09</c:v>
                </c:pt>
                <c:pt idx="1">
                  <c:v>6381.19</c:v>
                </c:pt>
                <c:pt idx="2">
                  <c:v>4959.63</c:v>
                </c:pt>
                <c:pt idx="3">
                  <c:v>10308.11</c:v>
                </c:pt>
                <c:pt idx="4">
                  <c:v>6889.21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D02-B140-89FE-84E343045A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7"/>
        <c:axId val="458318504"/>
        <c:axId val="458322112"/>
      </c:barChart>
      <c:catAx>
        <c:axId val="458318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8322112"/>
        <c:crosses val="autoZero"/>
        <c:auto val="0"/>
        <c:lblAlgn val="ctr"/>
        <c:lblOffset val="100"/>
        <c:noMultiLvlLbl val="0"/>
      </c:catAx>
      <c:valAx>
        <c:axId val="458322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318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16038126813095"/>
          <c:y val="0.15192427344894327"/>
          <c:w val="0.85190979417046553"/>
          <c:h val="0.71888293092416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SREBF1!$D$1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D9-9C4A-B0FD-D98FD28640D7}"/>
              </c:ext>
            </c:extLst>
          </c:dPt>
          <c:dPt>
            <c:idx val="1"/>
            <c:invertIfNegative val="0"/>
            <c:bubble3D val="0"/>
            <c:spPr>
              <a:solidFill>
                <a:srgbClr val="67805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CD9-9C4A-B0FD-D98FD28640D7}"/>
              </c:ext>
            </c:extLst>
          </c:dPt>
          <c:dPt>
            <c:idx val="2"/>
            <c:invertIfNegative val="0"/>
            <c:bubble3D val="0"/>
            <c:spPr>
              <a:solidFill>
                <a:srgbClr val="7FB8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CD9-9C4A-B0FD-D98FD28640D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CD9-9C4A-B0FD-D98FD28640D7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CD9-9C4A-B0FD-D98FD28640D7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CD9-9C4A-B0FD-D98FD28640D7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CD9-9C4A-B0FD-D98FD28640D7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CD9-9C4A-B0FD-D98FD28640D7}"/>
              </c:ext>
            </c:extLst>
          </c:dPt>
          <c:errBars>
            <c:errBarType val="plus"/>
            <c:errValType val="cust"/>
            <c:noEndCap val="0"/>
            <c:plus>
              <c:numRef>
                <c:f>SREBF1!$I$2:$I$9</c:f>
                <c:numCache>
                  <c:formatCode>General</c:formatCode>
                  <c:ptCount val="8"/>
                  <c:pt idx="0">
                    <c:v>9.86</c:v>
                  </c:pt>
                  <c:pt idx="1">
                    <c:v>8.5500000000000007</c:v>
                  </c:pt>
                  <c:pt idx="2">
                    <c:v>12.49</c:v>
                  </c:pt>
                  <c:pt idx="3">
                    <c:v>6.24</c:v>
                  </c:pt>
                  <c:pt idx="4">
                    <c:v>15.54</c:v>
                  </c:pt>
                  <c:pt idx="6">
                    <c:v>8.08</c:v>
                  </c:pt>
                  <c:pt idx="7">
                    <c:v>16.43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6350" cap="sq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SREBF1!$B$2:$B$9</c:f>
              <c:strCache>
                <c:ptCount val="8"/>
                <c:pt idx="0">
                  <c:v>Vehicle</c:v>
                </c:pt>
                <c:pt idx="1">
                  <c:v>ALT-801 Low</c:v>
                </c:pt>
                <c:pt idx="2">
                  <c:v>ALT-801 High</c:v>
                </c:pt>
                <c:pt idx="3">
                  <c:v>Elafibranor</c:v>
                </c:pt>
                <c:pt idx="4">
                  <c:v>Semaglutide</c:v>
                </c:pt>
                <c:pt idx="6">
                  <c:v>DIO-NASH vehicle extra</c:v>
                </c:pt>
                <c:pt idx="7">
                  <c:v>LEAN-CHOW vehicle</c:v>
                </c:pt>
              </c:strCache>
            </c:strRef>
          </c:cat>
          <c:val>
            <c:numRef>
              <c:f>SREBF1!$D$2:$D$6</c:f>
              <c:numCache>
                <c:formatCode>General</c:formatCode>
                <c:ptCount val="5"/>
                <c:pt idx="0">
                  <c:v>95.33</c:v>
                </c:pt>
                <c:pt idx="1">
                  <c:v>125.01</c:v>
                </c:pt>
                <c:pt idx="2">
                  <c:v>134.22</c:v>
                </c:pt>
                <c:pt idx="3">
                  <c:v>76.3</c:v>
                </c:pt>
                <c:pt idx="4">
                  <c:v>109.7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CD9-9C4A-B0FD-D98FD28640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7"/>
        <c:axId val="458318504"/>
        <c:axId val="458322112"/>
      </c:barChart>
      <c:catAx>
        <c:axId val="458318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8322112"/>
        <c:crosses val="autoZero"/>
        <c:auto val="0"/>
        <c:lblAlgn val="ctr"/>
        <c:lblOffset val="100"/>
        <c:noMultiLvlLbl val="0"/>
      </c:catAx>
      <c:valAx>
        <c:axId val="458322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318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16038126813095"/>
          <c:y val="0.15192427344894327"/>
          <c:w val="0.85190979417046553"/>
          <c:h val="0.71888293092416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GPAT2!$D$1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93B-0F46-84A3-EB7061A7903C}"/>
              </c:ext>
            </c:extLst>
          </c:dPt>
          <c:dPt>
            <c:idx val="1"/>
            <c:invertIfNegative val="0"/>
            <c:bubble3D val="0"/>
            <c:spPr>
              <a:solidFill>
                <a:srgbClr val="67805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93B-0F46-84A3-EB7061A7903C}"/>
              </c:ext>
            </c:extLst>
          </c:dPt>
          <c:dPt>
            <c:idx val="2"/>
            <c:invertIfNegative val="0"/>
            <c:bubble3D val="0"/>
            <c:spPr>
              <a:solidFill>
                <a:srgbClr val="7FB8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93B-0F46-84A3-EB7061A7903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93B-0F46-84A3-EB7061A7903C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93B-0F46-84A3-EB7061A7903C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93B-0F46-84A3-EB7061A7903C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93B-0F46-84A3-EB7061A7903C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93B-0F46-84A3-EB7061A7903C}"/>
              </c:ext>
            </c:extLst>
          </c:dPt>
          <c:errBars>
            <c:errBarType val="plus"/>
            <c:errValType val="cust"/>
            <c:noEndCap val="0"/>
            <c:plus>
              <c:numRef>
                <c:f>GPAT2!$I$2:$I$9</c:f>
                <c:numCache>
                  <c:formatCode>General</c:formatCode>
                  <c:ptCount val="8"/>
                  <c:pt idx="0">
                    <c:v>0.1</c:v>
                  </c:pt>
                  <c:pt idx="1">
                    <c:v>0.13</c:v>
                  </c:pt>
                  <c:pt idx="2">
                    <c:v>0.09</c:v>
                  </c:pt>
                  <c:pt idx="3">
                    <c:v>7.0000000000000007E-2</c:v>
                  </c:pt>
                  <c:pt idx="4">
                    <c:v>0.1</c:v>
                  </c:pt>
                  <c:pt idx="6">
                    <c:v>7.0000000000000007E-2</c:v>
                  </c:pt>
                  <c:pt idx="7">
                    <c:v>0.09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6350" cap="sq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GPAT2!$B$2:$B$9</c:f>
              <c:strCache>
                <c:ptCount val="8"/>
                <c:pt idx="0">
                  <c:v>Vehicle</c:v>
                </c:pt>
                <c:pt idx="1">
                  <c:v>ALT-801 Low</c:v>
                </c:pt>
                <c:pt idx="2">
                  <c:v>ALT-801 High</c:v>
                </c:pt>
                <c:pt idx="3">
                  <c:v>Elafibranor</c:v>
                </c:pt>
                <c:pt idx="4">
                  <c:v>Semaglutide</c:v>
                </c:pt>
                <c:pt idx="6">
                  <c:v>DIO-NASH vehicle extra</c:v>
                </c:pt>
                <c:pt idx="7">
                  <c:v>LEAN-CHOW vehicle</c:v>
                </c:pt>
              </c:strCache>
            </c:strRef>
          </c:cat>
          <c:val>
            <c:numRef>
              <c:f>GPAT2!$D$2:$D$6</c:f>
              <c:numCache>
                <c:formatCode>General</c:formatCode>
                <c:ptCount val="5"/>
                <c:pt idx="0">
                  <c:v>1.61</c:v>
                </c:pt>
                <c:pt idx="1">
                  <c:v>1.23</c:v>
                </c:pt>
                <c:pt idx="2">
                  <c:v>0.87</c:v>
                </c:pt>
                <c:pt idx="3">
                  <c:v>0.77</c:v>
                </c:pt>
                <c:pt idx="4">
                  <c:v>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93B-0F46-84A3-EB7061A79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7"/>
        <c:axId val="458318504"/>
        <c:axId val="458322112"/>
      </c:barChart>
      <c:catAx>
        <c:axId val="458318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8322112"/>
        <c:crosses val="autoZero"/>
        <c:auto val="0"/>
        <c:lblAlgn val="ctr"/>
        <c:lblOffset val="100"/>
        <c:noMultiLvlLbl val="0"/>
      </c:catAx>
      <c:valAx>
        <c:axId val="458322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318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16038126813095"/>
          <c:y val="0.15192427344894327"/>
          <c:w val="0.85190979417046553"/>
          <c:h val="0.71888293092416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'CD36'!$D$1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D1-3747-9514-37F1E9E5A2AB}"/>
              </c:ext>
            </c:extLst>
          </c:dPt>
          <c:dPt>
            <c:idx val="1"/>
            <c:invertIfNegative val="0"/>
            <c:bubble3D val="0"/>
            <c:spPr>
              <a:solidFill>
                <a:srgbClr val="67805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D1-3747-9514-37F1E9E5A2AB}"/>
              </c:ext>
            </c:extLst>
          </c:dPt>
          <c:dPt>
            <c:idx val="2"/>
            <c:invertIfNegative val="0"/>
            <c:bubble3D val="0"/>
            <c:spPr>
              <a:solidFill>
                <a:srgbClr val="7FB8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CD1-3747-9514-37F1E9E5A2AB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CD1-3747-9514-37F1E9E5A2AB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CD1-3747-9514-37F1E9E5A2AB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CD1-3747-9514-37F1E9E5A2AB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CD1-3747-9514-37F1E9E5A2AB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CD1-3747-9514-37F1E9E5A2AB}"/>
              </c:ext>
            </c:extLst>
          </c:dPt>
          <c:errBars>
            <c:errBarType val="plus"/>
            <c:errValType val="cust"/>
            <c:noEndCap val="0"/>
            <c:plus>
              <c:numRef>
                <c:f>'CD36'!$I$2:$I$9</c:f>
                <c:numCache>
                  <c:formatCode>General</c:formatCode>
                  <c:ptCount val="8"/>
                  <c:pt idx="0">
                    <c:v>3.66</c:v>
                  </c:pt>
                  <c:pt idx="1">
                    <c:v>8.0500000000000007</c:v>
                  </c:pt>
                  <c:pt idx="2">
                    <c:v>3.7</c:v>
                  </c:pt>
                  <c:pt idx="3">
                    <c:v>23.91</c:v>
                  </c:pt>
                  <c:pt idx="4">
                    <c:v>6.29</c:v>
                  </c:pt>
                  <c:pt idx="6">
                    <c:v>6.65</c:v>
                  </c:pt>
                  <c:pt idx="7">
                    <c:v>2.31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6350" cap="sq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'CD36'!$B$2:$B$9</c:f>
              <c:strCache>
                <c:ptCount val="8"/>
                <c:pt idx="0">
                  <c:v>Vehicle</c:v>
                </c:pt>
                <c:pt idx="1">
                  <c:v>ALT-801 Low</c:v>
                </c:pt>
                <c:pt idx="2">
                  <c:v>ALT-801 High</c:v>
                </c:pt>
                <c:pt idx="3">
                  <c:v>Elafibranor</c:v>
                </c:pt>
                <c:pt idx="4">
                  <c:v>Semaglutide</c:v>
                </c:pt>
                <c:pt idx="6">
                  <c:v>DIO-NASH vehicle extra</c:v>
                </c:pt>
                <c:pt idx="7">
                  <c:v>LEAN-CHOW vehicle</c:v>
                </c:pt>
              </c:strCache>
            </c:strRef>
          </c:cat>
          <c:val>
            <c:numRef>
              <c:f>'CD36'!$D$2:$D$6</c:f>
              <c:numCache>
                <c:formatCode>General</c:formatCode>
                <c:ptCount val="5"/>
                <c:pt idx="0">
                  <c:v>93.79</c:v>
                </c:pt>
                <c:pt idx="1">
                  <c:v>67.69</c:v>
                </c:pt>
                <c:pt idx="2">
                  <c:v>44.81</c:v>
                </c:pt>
                <c:pt idx="3">
                  <c:v>239.89</c:v>
                </c:pt>
                <c:pt idx="4">
                  <c:v>89.45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CD1-3747-9514-37F1E9E5A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7"/>
        <c:axId val="458318504"/>
        <c:axId val="458322112"/>
      </c:barChart>
      <c:catAx>
        <c:axId val="458318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8322112"/>
        <c:crosses val="autoZero"/>
        <c:auto val="0"/>
        <c:lblAlgn val="ctr"/>
        <c:lblOffset val="100"/>
        <c:noMultiLvlLbl val="0"/>
      </c:catAx>
      <c:valAx>
        <c:axId val="458322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318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6697011108948"/>
          <c:y val="0.17877945527341757"/>
          <c:w val="0.85190979417046553"/>
          <c:h val="0.71888293092416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Liver_galectin3!$D$1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B2-9C41-99E6-C0018FCB7AF1}"/>
              </c:ext>
            </c:extLst>
          </c:dPt>
          <c:dPt>
            <c:idx val="1"/>
            <c:invertIfNegative val="0"/>
            <c:bubble3D val="0"/>
            <c:spPr>
              <a:solidFill>
                <a:srgbClr val="67805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B2-9C41-99E6-C0018FCB7AF1}"/>
              </c:ext>
            </c:extLst>
          </c:dPt>
          <c:dPt>
            <c:idx val="2"/>
            <c:invertIfNegative val="0"/>
            <c:bubble3D val="0"/>
            <c:spPr>
              <a:solidFill>
                <a:srgbClr val="7FB8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7B2-9C41-99E6-C0018FCB7AF1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7B2-9C41-99E6-C0018FCB7AF1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7B2-9C41-99E6-C0018FCB7AF1}"/>
              </c:ext>
            </c:extLst>
          </c:dPt>
          <c:errBars>
            <c:errBarType val="plus"/>
            <c:errValType val="cust"/>
            <c:noEndCap val="0"/>
            <c:plus>
              <c:numRef>
                <c:f>Liver_galectin3!$I$2:$I$6</c:f>
                <c:numCache>
                  <c:formatCode>General</c:formatCode>
                  <c:ptCount val="5"/>
                  <c:pt idx="0">
                    <c:v>21.579999999999984</c:v>
                  </c:pt>
                  <c:pt idx="1">
                    <c:v>8.1900000000000048</c:v>
                  </c:pt>
                  <c:pt idx="2">
                    <c:v>3.7899999999999991</c:v>
                  </c:pt>
                  <c:pt idx="3">
                    <c:v>12.269999999999982</c:v>
                  </c:pt>
                  <c:pt idx="4">
                    <c:v>10.969999999999999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3175" cap="sq" cmpd="sng" algn="ctr">
                <a:solidFill>
                  <a:schemeClr val="tx1"/>
                </a:solidFill>
                <a:miter lim="800000"/>
              </a:ln>
              <a:effectLst>
                <a:glow rad="1905000">
                  <a:schemeClr val="tx1">
                    <a:alpha val="0"/>
                  </a:schemeClr>
                </a:glow>
              </a:effectLst>
            </c:spPr>
          </c:errBars>
          <c:cat>
            <c:strRef>
              <c:f>Liver_galectin3!$B$2:$B$6</c:f>
              <c:strCache>
                <c:ptCount val="5"/>
                <c:pt idx="0">
                  <c:v>Vehicle</c:v>
                </c:pt>
                <c:pt idx="1">
                  <c:v>ALT-801 Low</c:v>
                </c:pt>
                <c:pt idx="2">
                  <c:v>ALT-801 High</c:v>
                </c:pt>
                <c:pt idx="3">
                  <c:v>Elafibranor</c:v>
                </c:pt>
                <c:pt idx="4">
                  <c:v>Semaglutide</c:v>
                </c:pt>
              </c:strCache>
            </c:strRef>
          </c:cat>
          <c:val>
            <c:numRef>
              <c:f>Liver_galectin3!$D$2:$D$6</c:f>
              <c:numCache>
                <c:formatCode>General</c:formatCode>
                <c:ptCount val="5"/>
                <c:pt idx="0">
                  <c:v>245.82</c:v>
                </c:pt>
                <c:pt idx="1">
                  <c:v>62.12</c:v>
                </c:pt>
                <c:pt idx="2">
                  <c:v>49.33</c:v>
                </c:pt>
                <c:pt idx="3">
                  <c:v>221.27</c:v>
                </c:pt>
                <c:pt idx="4">
                  <c:v>84.33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7B2-9C41-99E6-C0018FCB7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7"/>
        <c:axId val="458318504"/>
        <c:axId val="458322112"/>
      </c:barChart>
      <c:catAx>
        <c:axId val="458318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8322112"/>
        <c:crosses val="autoZero"/>
        <c:auto val="0"/>
        <c:lblAlgn val="ctr"/>
        <c:lblOffset val="100"/>
        <c:noMultiLvlLbl val="0"/>
      </c:catAx>
      <c:valAx>
        <c:axId val="458322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31850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16038126813095"/>
          <c:y val="0.15192427344894327"/>
          <c:w val="0.85190979417046553"/>
          <c:h val="0.71888293092416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Liver_TG!$D$1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8D-6E44-A07A-B0C6478C73F5}"/>
              </c:ext>
            </c:extLst>
          </c:dPt>
          <c:dPt>
            <c:idx val="1"/>
            <c:invertIfNegative val="0"/>
            <c:bubble3D val="0"/>
            <c:spPr>
              <a:solidFill>
                <a:srgbClr val="67805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68D-6E44-A07A-B0C6478C73F5}"/>
              </c:ext>
            </c:extLst>
          </c:dPt>
          <c:dPt>
            <c:idx val="2"/>
            <c:invertIfNegative val="0"/>
            <c:bubble3D val="0"/>
            <c:spPr>
              <a:solidFill>
                <a:srgbClr val="7FB8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68D-6E44-A07A-B0C6478C73F5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68D-6E44-A07A-B0C6478C73F5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68D-6E44-A07A-B0C6478C73F5}"/>
              </c:ext>
            </c:extLst>
          </c:dPt>
          <c:errBars>
            <c:errBarType val="plus"/>
            <c:errValType val="cust"/>
            <c:noEndCap val="0"/>
            <c:plus>
              <c:numRef>
                <c:f>Liver_TG!$I$2:$I$6</c:f>
                <c:numCache>
                  <c:formatCode>General</c:formatCode>
                  <c:ptCount val="5"/>
                  <c:pt idx="0">
                    <c:v>37.06</c:v>
                  </c:pt>
                  <c:pt idx="1">
                    <c:v>19.310000000000002</c:v>
                  </c:pt>
                  <c:pt idx="2">
                    <c:v>4.0499999999999972</c:v>
                  </c:pt>
                  <c:pt idx="3">
                    <c:v>43.729999999999961</c:v>
                  </c:pt>
                  <c:pt idx="4">
                    <c:v>20.22999999999999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3175" cap="sq" cmpd="sng" algn="ctr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  <a:effectLst/>
            </c:spPr>
          </c:errBars>
          <c:cat>
            <c:strRef>
              <c:f>Liver_TG!$B$2:$B$6</c:f>
              <c:strCache>
                <c:ptCount val="5"/>
                <c:pt idx="0">
                  <c:v>Vehicle</c:v>
                </c:pt>
                <c:pt idx="1">
                  <c:v>ALT-801 Low</c:v>
                </c:pt>
                <c:pt idx="2">
                  <c:v>ALT-801 High</c:v>
                </c:pt>
                <c:pt idx="3">
                  <c:v>Elafibranor</c:v>
                </c:pt>
                <c:pt idx="4">
                  <c:v>Semaglutide</c:v>
                </c:pt>
              </c:strCache>
            </c:strRef>
          </c:cat>
          <c:val>
            <c:numRef>
              <c:f>Liver_TG!$D$2:$D$6</c:f>
              <c:numCache>
                <c:formatCode>General</c:formatCode>
                <c:ptCount val="5"/>
                <c:pt idx="0">
                  <c:v>488.29</c:v>
                </c:pt>
                <c:pt idx="1">
                  <c:v>88.98</c:v>
                </c:pt>
                <c:pt idx="2">
                  <c:v>41.7</c:v>
                </c:pt>
                <c:pt idx="3">
                  <c:v>364.3</c:v>
                </c:pt>
                <c:pt idx="4">
                  <c:v>185.44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68D-6E44-A07A-B0C6478C73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7"/>
        <c:axId val="458318504"/>
        <c:axId val="458322112"/>
      </c:barChart>
      <c:catAx>
        <c:axId val="458318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322112"/>
        <c:crosses val="autoZero"/>
        <c:auto val="0"/>
        <c:lblAlgn val="ctr"/>
        <c:lblOffset val="100"/>
        <c:noMultiLvlLbl val="0"/>
      </c:catAx>
      <c:valAx>
        <c:axId val="458322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318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16038126813095"/>
          <c:y val="0.15192427344894327"/>
          <c:w val="0.85190979417046553"/>
          <c:h val="0.71888293092416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Liver_TC!$D$1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CB-0745-A361-BA481DABC32F}"/>
              </c:ext>
            </c:extLst>
          </c:dPt>
          <c:dPt>
            <c:idx val="1"/>
            <c:invertIfNegative val="0"/>
            <c:bubble3D val="0"/>
            <c:spPr>
              <a:solidFill>
                <a:srgbClr val="67805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CB-0745-A361-BA481DABC32F}"/>
              </c:ext>
            </c:extLst>
          </c:dPt>
          <c:dPt>
            <c:idx val="2"/>
            <c:invertIfNegative val="0"/>
            <c:bubble3D val="0"/>
            <c:spPr>
              <a:solidFill>
                <a:srgbClr val="7FB8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5CB-0745-A361-BA481DABC32F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5CB-0745-A361-BA481DABC32F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5CB-0745-A361-BA481DABC32F}"/>
              </c:ext>
            </c:extLst>
          </c:dPt>
          <c:errBars>
            <c:errBarType val="plus"/>
            <c:errValType val="cust"/>
            <c:noEndCap val="0"/>
            <c:plus>
              <c:numRef>
                <c:f>Liver_TC!$I$2:$I$6</c:f>
                <c:numCache>
                  <c:formatCode>General</c:formatCode>
                  <c:ptCount val="5"/>
                  <c:pt idx="0">
                    <c:v>4.4100000000000108</c:v>
                  </c:pt>
                  <c:pt idx="1">
                    <c:v>2.4000000000000021</c:v>
                  </c:pt>
                  <c:pt idx="2">
                    <c:v>0.91999999999999993</c:v>
                  </c:pt>
                  <c:pt idx="3">
                    <c:v>4.3100000000000023</c:v>
                  </c:pt>
                  <c:pt idx="4">
                    <c:v>2.2700000000000031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3175" cap="sq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Liver_TC!$B$2:$B$6</c:f>
              <c:strCache>
                <c:ptCount val="5"/>
                <c:pt idx="0">
                  <c:v>Vehicle</c:v>
                </c:pt>
                <c:pt idx="1">
                  <c:v>ALT-801 Low</c:v>
                </c:pt>
                <c:pt idx="2">
                  <c:v>ALT-801 High</c:v>
                </c:pt>
                <c:pt idx="3">
                  <c:v>Elafibranor</c:v>
                </c:pt>
                <c:pt idx="4">
                  <c:v>Semaglutide</c:v>
                </c:pt>
              </c:strCache>
            </c:strRef>
          </c:cat>
          <c:val>
            <c:numRef>
              <c:f>Liver_TC!$D$2:$D$6</c:f>
              <c:numCache>
                <c:formatCode>General</c:formatCode>
                <c:ptCount val="5"/>
                <c:pt idx="0">
                  <c:v>65.959999999999994</c:v>
                </c:pt>
                <c:pt idx="1">
                  <c:v>17.63</c:v>
                </c:pt>
                <c:pt idx="2">
                  <c:v>11.92</c:v>
                </c:pt>
                <c:pt idx="3">
                  <c:v>66.17</c:v>
                </c:pt>
                <c:pt idx="4">
                  <c:v>30.72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5CB-0745-A361-BA481DABC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7"/>
        <c:axId val="458318504"/>
        <c:axId val="458322112"/>
      </c:barChart>
      <c:catAx>
        <c:axId val="458318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8322112"/>
        <c:crosses val="autoZero"/>
        <c:auto val="0"/>
        <c:lblAlgn val="ctr"/>
        <c:lblOffset val="100"/>
        <c:noMultiLvlLbl val="0"/>
      </c:catAx>
      <c:valAx>
        <c:axId val="458322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318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16038126813095"/>
          <c:y val="0.15192427344894327"/>
          <c:w val="0.85190979417046553"/>
          <c:h val="0.71888293092416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Liver_weight!$D$1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16-BC49-8587-C89DCC12003A}"/>
              </c:ext>
            </c:extLst>
          </c:dPt>
          <c:dPt>
            <c:idx val="1"/>
            <c:invertIfNegative val="0"/>
            <c:bubble3D val="0"/>
            <c:spPr>
              <a:solidFill>
                <a:srgbClr val="67805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16-BC49-8587-C89DCC12003A}"/>
              </c:ext>
            </c:extLst>
          </c:dPt>
          <c:dPt>
            <c:idx val="2"/>
            <c:invertIfNegative val="0"/>
            <c:bubble3D val="0"/>
            <c:spPr>
              <a:solidFill>
                <a:srgbClr val="7FB8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516-BC49-8587-C89DCC12003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516-BC49-8587-C89DCC12003A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516-BC49-8587-C89DCC12003A}"/>
              </c:ext>
            </c:extLst>
          </c:dPt>
          <c:errBars>
            <c:errBarType val="plus"/>
            <c:errValType val="cust"/>
            <c:noEndCap val="0"/>
            <c:plus>
              <c:numRef>
                <c:f>Liver_weight!$I$2:$I$6</c:f>
                <c:numCache>
                  <c:formatCode>General</c:formatCode>
                  <c:ptCount val="5"/>
                  <c:pt idx="0">
                    <c:v>0.20999999999999996</c:v>
                  </c:pt>
                  <c:pt idx="1">
                    <c:v>0.13000000000000012</c:v>
                  </c:pt>
                  <c:pt idx="2">
                    <c:v>4.9999999999999822E-2</c:v>
                  </c:pt>
                  <c:pt idx="3">
                    <c:v>0.19999999999999929</c:v>
                  </c:pt>
                  <c:pt idx="4">
                    <c:v>0.10999999999999988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3175" cap="sq" cmpd="sng" algn="ctr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  <a:effectLst/>
            </c:spPr>
          </c:errBars>
          <c:cat>
            <c:strRef>
              <c:f>Liver_weight!$B$2:$B$6</c:f>
              <c:strCache>
                <c:ptCount val="5"/>
                <c:pt idx="0">
                  <c:v>Vehicle</c:v>
                </c:pt>
                <c:pt idx="1">
                  <c:v>ALT-801 Low</c:v>
                </c:pt>
                <c:pt idx="2">
                  <c:v>ALT-801 High</c:v>
                </c:pt>
                <c:pt idx="3">
                  <c:v>Elafibranor</c:v>
                </c:pt>
                <c:pt idx="4">
                  <c:v>Semaglutide</c:v>
                </c:pt>
              </c:strCache>
            </c:strRef>
          </c:cat>
          <c:val>
            <c:numRef>
              <c:f>Liver_weight!$D$2:$D$6</c:f>
              <c:numCache>
                <c:formatCode>General</c:formatCode>
                <c:ptCount val="5"/>
                <c:pt idx="0">
                  <c:v>4.1399999999999997</c:v>
                </c:pt>
                <c:pt idx="1">
                  <c:v>1.66</c:v>
                </c:pt>
                <c:pt idx="2">
                  <c:v>1.34</c:v>
                </c:pt>
                <c:pt idx="3">
                  <c:v>4.8600000000000003</c:v>
                </c:pt>
                <c:pt idx="4">
                  <c:v>2.21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516-BC49-8587-C89DCC1200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7"/>
        <c:axId val="458318504"/>
        <c:axId val="458322112"/>
      </c:barChart>
      <c:catAx>
        <c:axId val="458318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8322112"/>
        <c:crosses val="autoZero"/>
        <c:auto val="0"/>
        <c:lblAlgn val="ctr"/>
        <c:lblOffset val="100"/>
        <c:noMultiLvlLbl val="0"/>
      </c:catAx>
      <c:valAx>
        <c:axId val="458322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318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65956248218437"/>
          <c:y val="0.1117234056478926"/>
          <c:w val="0.87865603887619415"/>
          <c:h val="0.7991679747354766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41-E541-AE0B-A17F50BC7374}"/>
              </c:ext>
            </c:extLst>
          </c:dPt>
          <c:dPt>
            <c:idx val="1"/>
            <c:invertIfNegative val="0"/>
            <c:bubble3D val="0"/>
            <c:spPr>
              <a:solidFill>
                <a:srgbClr val="67805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41-E541-AE0B-A17F50BC7374}"/>
              </c:ext>
            </c:extLst>
          </c:dPt>
          <c:dPt>
            <c:idx val="2"/>
            <c:invertIfNegative val="0"/>
            <c:bubble3D val="0"/>
            <c:spPr>
              <a:solidFill>
                <a:srgbClr val="7FB8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941-E541-AE0B-A17F50BC737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941-E541-AE0B-A17F50BC7374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941-E541-AE0B-A17F50BC7374}"/>
              </c:ext>
            </c:extLst>
          </c:dPt>
          <c:dLbls>
            <c:dLbl>
              <c:idx val="0"/>
              <c:layout>
                <c:manualLayout>
                  <c:x val="4.3021303738443324E-2"/>
                  <c:y val="-1.06091733010547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941-E541-AE0B-A17F50BC7374}"/>
                </c:ext>
              </c:extLst>
            </c:dLbl>
            <c:dLbl>
              <c:idx val="1"/>
              <c:layout>
                <c:manualLayout>
                  <c:x val="-5.409294541812293E-4"/>
                  <c:y val="0.1635714292422573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41-E541-AE0B-A17F50BC7374}"/>
                </c:ext>
              </c:extLst>
            </c:dLbl>
            <c:dLbl>
              <c:idx val="2"/>
              <c:layout>
                <c:manualLayout>
                  <c:x val="-2.7697870559212508E-3"/>
                  <c:y val="0.2753465004415240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55707453488062"/>
                      <c:h val="0.113548482637955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941-E541-AE0B-A17F50BC7374}"/>
                </c:ext>
              </c:extLst>
            </c:dLbl>
            <c:dLbl>
              <c:idx val="3"/>
              <c:layout>
                <c:manualLayout>
                  <c:x val="-1.2144677163538938E-3"/>
                  <c:y val="0.1891745814397515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941-E541-AE0B-A17F50BC7374}"/>
                </c:ext>
              </c:extLst>
            </c:dLbl>
            <c:dLbl>
              <c:idx val="4"/>
              <c:layout>
                <c:manualLayout>
                  <c:x val="-4.4524122798300257E-3"/>
                  <c:y val="0.125240190236302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26971343618203"/>
                      <c:h val="7.90357359870245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941-E541-AE0B-A17F50BC73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stdErr"/>
            <c:noEndCap val="0"/>
            <c:spPr>
              <a:noFill/>
              <a:ln w="31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Sheet1!$AE$5:$AE$9</c:f>
              <c:strCache>
                <c:ptCount val="5"/>
                <c:pt idx="0">
                  <c:v>Vehicle</c:v>
                </c:pt>
                <c:pt idx="1">
                  <c:v>SP-1373 low</c:v>
                </c:pt>
                <c:pt idx="2">
                  <c:v>SP-1373 high</c:v>
                </c:pt>
                <c:pt idx="3">
                  <c:v>elafibranor</c:v>
                </c:pt>
                <c:pt idx="4">
                  <c:v>semaglutide</c:v>
                </c:pt>
              </c:strCache>
            </c:strRef>
          </c:cat>
          <c:val>
            <c:numRef>
              <c:f>Sheet1!$AF$5:$AF$9</c:f>
              <c:numCache>
                <c:formatCode>0%</c:formatCode>
                <c:ptCount val="5"/>
                <c:pt idx="0">
                  <c:v>6.1111111111111109E-2</c:v>
                </c:pt>
                <c:pt idx="1">
                  <c:v>-0.32077922077922078</c:v>
                </c:pt>
                <c:pt idx="2">
                  <c:v>-0.61038961038961037</c:v>
                </c:pt>
                <c:pt idx="3">
                  <c:v>-0.4154761904761905</c:v>
                </c:pt>
                <c:pt idx="4">
                  <c:v>-0.18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941-E541-AE0B-A17F50BC73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6"/>
        <c:overlap val="-20"/>
        <c:axId val="476018640"/>
        <c:axId val="476013152"/>
      </c:barChart>
      <c:catAx>
        <c:axId val="47601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317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013152"/>
        <c:crosses val="autoZero"/>
        <c:auto val="1"/>
        <c:lblAlgn val="ctr"/>
        <c:lblOffset val="100"/>
        <c:noMultiLvlLbl val="0"/>
      </c:catAx>
      <c:valAx>
        <c:axId val="47601315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01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16038126813095"/>
          <c:y val="0.15192427344894327"/>
          <c:w val="0.85190979417046553"/>
          <c:h val="0.71888293092416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'CPT1'!$D$1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8E-844D-A393-6AD4C5CA48C0}"/>
              </c:ext>
            </c:extLst>
          </c:dPt>
          <c:dPt>
            <c:idx val="1"/>
            <c:invertIfNegative val="0"/>
            <c:bubble3D val="0"/>
            <c:spPr>
              <a:solidFill>
                <a:srgbClr val="67805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58E-844D-A393-6AD4C5CA48C0}"/>
              </c:ext>
            </c:extLst>
          </c:dPt>
          <c:dPt>
            <c:idx val="2"/>
            <c:invertIfNegative val="0"/>
            <c:bubble3D val="0"/>
            <c:spPr>
              <a:solidFill>
                <a:srgbClr val="7FB8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58E-844D-A393-6AD4C5CA48C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58E-844D-A393-6AD4C5CA48C0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58E-844D-A393-6AD4C5CA48C0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58E-844D-A393-6AD4C5CA48C0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58E-844D-A393-6AD4C5CA48C0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58E-844D-A393-6AD4C5CA48C0}"/>
              </c:ext>
            </c:extLst>
          </c:dPt>
          <c:errBars>
            <c:errBarType val="plus"/>
            <c:errValType val="cust"/>
            <c:noEndCap val="0"/>
            <c:plus>
              <c:numRef>
                <c:f>'CPT1'!$I$2:$I$9</c:f>
                <c:numCache>
                  <c:formatCode>General</c:formatCode>
                  <c:ptCount val="8"/>
                  <c:pt idx="0">
                    <c:v>12.17</c:v>
                  </c:pt>
                  <c:pt idx="1">
                    <c:v>9.2799999999999994</c:v>
                  </c:pt>
                  <c:pt idx="2">
                    <c:v>6.61</c:v>
                  </c:pt>
                  <c:pt idx="3">
                    <c:v>8.24</c:v>
                  </c:pt>
                  <c:pt idx="4">
                    <c:v>8.8800000000000008</c:v>
                  </c:pt>
                  <c:pt idx="6">
                    <c:v>9.7899999999999991</c:v>
                  </c:pt>
                  <c:pt idx="7">
                    <c:v>8.2799999999999994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6350" cap="sq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'CPT1'!$B$2:$B$9</c:f>
              <c:strCache>
                <c:ptCount val="8"/>
                <c:pt idx="0">
                  <c:v>Vehicle</c:v>
                </c:pt>
                <c:pt idx="1">
                  <c:v>ALT-801 Low</c:v>
                </c:pt>
                <c:pt idx="2">
                  <c:v>ALT-801 High</c:v>
                </c:pt>
                <c:pt idx="3">
                  <c:v>Elafibranor</c:v>
                </c:pt>
                <c:pt idx="4">
                  <c:v>Semaglutide</c:v>
                </c:pt>
                <c:pt idx="6">
                  <c:v>DIO-NASH vehicle extra</c:v>
                </c:pt>
                <c:pt idx="7">
                  <c:v>LEAN-CHOW vehicle</c:v>
                </c:pt>
              </c:strCache>
            </c:strRef>
          </c:cat>
          <c:val>
            <c:numRef>
              <c:f>'CPT1'!$D$2:$D$6</c:f>
              <c:numCache>
                <c:formatCode>General</c:formatCode>
                <c:ptCount val="5"/>
                <c:pt idx="0">
                  <c:v>170.51</c:v>
                </c:pt>
                <c:pt idx="1">
                  <c:v>203.26</c:v>
                </c:pt>
                <c:pt idx="2">
                  <c:v>200.7</c:v>
                </c:pt>
                <c:pt idx="3">
                  <c:v>164.2</c:v>
                </c:pt>
                <c:pt idx="4">
                  <c:v>155.56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58E-844D-A393-6AD4C5CA48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7"/>
        <c:axId val="458318504"/>
        <c:axId val="458322112"/>
      </c:barChart>
      <c:catAx>
        <c:axId val="458318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8322112"/>
        <c:crosses val="autoZero"/>
        <c:auto val="0"/>
        <c:lblAlgn val="ctr"/>
        <c:lblOffset val="100"/>
        <c:noMultiLvlLbl val="0"/>
      </c:catAx>
      <c:valAx>
        <c:axId val="458322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318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16038126813095"/>
          <c:y val="0.15192427344894327"/>
          <c:w val="0.85190979417046553"/>
          <c:h val="0.71888293092416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FASN!$D$1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3B-DD4C-BFAB-3B4AE0E97491}"/>
              </c:ext>
            </c:extLst>
          </c:dPt>
          <c:dPt>
            <c:idx val="1"/>
            <c:invertIfNegative val="0"/>
            <c:bubble3D val="0"/>
            <c:spPr>
              <a:solidFill>
                <a:srgbClr val="67805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3B-DD4C-BFAB-3B4AE0E97491}"/>
              </c:ext>
            </c:extLst>
          </c:dPt>
          <c:dPt>
            <c:idx val="2"/>
            <c:invertIfNegative val="0"/>
            <c:bubble3D val="0"/>
            <c:spPr>
              <a:solidFill>
                <a:srgbClr val="7FB8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D3B-DD4C-BFAB-3B4AE0E97491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D3B-DD4C-BFAB-3B4AE0E97491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D3B-DD4C-BFAB-3B4AE0E97491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D3B-DD4C-BFAB-3B4AE0E97491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D3B-DD4C-BFAB-3B4AE0E97491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D3B-DD4C-BFAB-3B4AE0E97491}"/>
              </c:ext>
            </c:extLst>
          </c:dPt>
          <c:errBars>
            <c:errBarType val="plus"/>
            <c:errValType val="cust"/>
            <c:noEndCap val="0"/>
            <c:plus>
              <c:numRef>
                <c:f>FASN!$I$2:$I$9</c:f>
                <c:numCache>
                  <c:formatCode>General</c:formatCode>
                  <c:ptCount val="8"/>
                  <c:pt idx="0">
                    <c:v>41.29</c:v>
                  </c:pt>
                  <c:pt idx="1">
                    <c:v>38.67</c:v>
                  </c:pt>
                  <c:pt idx="2">
                    <c:v>12.38</c:v>
                  </c:pt>
                  <c:pt idx="3">
                    <c:v>36.93</c:v>
                  </c:pt>
                  <c:pt idx="4">
                    <c:v>82.77</c:v>
                  </c:pt>
                  <c:pt idx="6">
                    <c:v>34.53</c:v>
                  </c:pt>
                  <c:pt idx="7">
                    <c:v>40.54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6350" cap="sq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FASN!$B$2:$B$9</c:f>
              <c:strCache>
                <c:ptCount val="8"/>
                <c:pt idx="0">
                  <c:v>Vehicle</c:v>
                </c:pt>
                <c:pt idx="1">
                  <c:v>ALT-801 Low</c:v>
                </c:pt>
                <c:pt idx="2">
                  <c:v>ALT-801 High</c:v>
                </c:pt>
                <c:pt idx="3">
                  <c:v>Elafibranor</c:v>
                </c:pt>
                <c:pt idx="4">
                  <c:v>Semaglutide</c:v>
                </c:pt>
                <c:pt idx="6">
                  <c:v>DIO-NASH vehicle extra</c:v>
                </c:pt>
                <c:pt idx="7">
                  <c:v>LEAN-CHOW vehicle</c:v>
                </c:pt>
              </c:strCache>
            </c:strRef>
          </c:cat>
          <c:val>
            <c:numRef>
              <c:f>FASN!$D$2:$D$6</c:f>
              <c:numCache>
                <c:formatCode>General</c:formatCode>
                <c:ptCount val="5"/>
                <c:pt idx="0">
                  <c:v>202.65</c:v>
                </c:pt>
                <c:pt idx="1">
                  <c:v>136.37</c:v>
                </c:pt>
                <c:pt idx="2">
                  <c:v>83.67</c:v>
                </c:pt>
                <c:pt idx="3">
                  <c:v>340.44</c:v>
                </c:pt>
                <c:pt idx="4">
                  <c:v>252.88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D3B-DD4C-BFAB-3B4AE0E97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7"/>
        <c:axId val="458318504"/>
        <c:axId val="458322112"/>
      </c:barChart>
      <c:catAx>
        <c:axId val="458318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8322112"/>
        <c:crosses val="autoZero"/>
        <c:auto val="0"/>
        <c:lblAlgn val="ctr"/>
        <c:lblOffset val="100"/>
        <c:noMultiLvlLbl val="0"/>
      </c:catAx>
      <c:valAx>
        <c:axId val="458322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318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16038126813095"/>
          <c:y val="0.15192427344894327"/>
          <c:w val="0.85190979417046553"/>
          <c:h val="0.71888293092416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GPAT4!$D$1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32-2E41-8BCE-FB33C5BA38B7}"/>
              </c:ext>
            </c:extLst>
          </c:dPt>
          <c:dPt>
            <c:idx val="1"/>
            <c:invertIfNegative val="0"/>
            <c:bubble3D val="0"/>
            <c:spPr>
              <a:solidFill>
                <a:srgbClr val="67805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F32-2E41-8BCE-FB33C5BA38B7}"/>
              </c:ext>
            </c:extLst>
          </c:dPt>
          <c:dPt>
            <c:idx val="2"/>
            <c:invertIfNegative val="0"/>
            <c:bubble3D val="0"/>
            <c:spPr>
              <a:solidFill>
                <a:srgbClr val="7FB8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F32-2E41-8BCE-FB33C5BA38B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F32-2E41-8BCE-FB33C5BA38B7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F32-2E41-8BCE-FB33C5BA38B7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F32-2E41-8BCE-FB33C5BA38B7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F32-2E41-8BCE-FB33C5BA38B7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F32-2E41-8BCE-FB33C5BA38B7}"/>
              </c:ext>
            </c:extLst>
          </c:dPt>
          <c:errBars>
            <c:errBarType val="plus"/>
            <c:errValType val="cust"/>
            <c:noEndCap val="0"/>
            <c:plus>
              <c:numRef>
                <c:f>GPAT4!$I$2:$I$9</c:f>
                <c:numCache>
                  <c:formatCode>General</c:formatCode>
                  <c:ptCount val="8"/>
                  <c:pt idx="0">
                    <c:v>2.02</c:v>
                  </c:pt>
                  <c:pt idx="1">
                    <c:v>8.44</c:v>
                  </c:pt>
                  <c:pt idx="2">
                    <c:v>6.44</c:v>
                  </c:pt>
                  <c:pt idx="3">
                    <c:v>1.21</c:v>
                  </c:pt>
                  <c:pt idx="4">
                    <c:v>2.0299999999999998</c:v>
                  </c:pt>
                  <c:pt idx="6">
                    <c:v>1.22</c:v>
                  </c:pt>
                  <c:pt idx="7">
                    <c:v>2.4900000000000002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6350" cap="sq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GPAT4!$B$2:$B$9</c:f>
              <c:strCache>
                <c:ptCount val="8"/>
                <c:pt idx="0">
                  <c:v>Vehicle</c:v>
                </c:pt>
                <c:pt idx="1">
                  <c:v>ALT-801 Low</c:v>
                </c:pt>
                <c:pt idx="2">
                  <c:v>ALT-801 High</c:v>
                </c:pt>
                <c:pt idx="3">
                  <c:v>Elafibranor</c:v>
                </c:pt>
                <c:pt idx="4">
                  <c:v>Semaglutide</c:v>
                </c:pt>
                <c:pt idx="6">
                  <c:v>DIO-NASH vehicle extra</c:v>
                </c:pt>
                <c:pt idx="7">
                  <c:v>LEAN-CHOW vehicle</c:v>
                </c:pt>
              </c:strCache>
            </c:strRef>
          </c:cat>
          <c:val>
            <c:numRef>
              <c:f>GPAT4!$D$2:$D$6</c:f>
              <c:numCache>
                <c:formatCode>General</c:formatCode>
                <c:ptCount val="5"/>
                <c:pt idx="0">
                  <c:v>39.909999999999997</c:v>
                </c:pt>
                <c:pt idx="1">
                  <c:v>78.31</c:v>
                </c:pt>
                <c:pt idx="2">
                  <c:v>94.74</c:v>
                </c:pt>
                <c:pt idx="3">
                  <c:v>28.9</c:v>
                </c:pt>
                <c:pt idx="4">
                  <c:v>42.89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F32-2E41-8BCE-FB33C5BA38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7"/>
        <c:axId val="458318504"/>
        <c:axId val="458322112"/>
      </c:barChart>
      <c:catAx>
        <c:axId val="458318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8322112"/>
        <c:crosses val="autoZero"/>
        <c:auto val="0"/>
        <c:lblAlgn val="ctr"/>
        <c:lblOffset val="100"/>
        <c:noMultiLvlLbl val="0"/>
      </c:catAx>
      <c:valAx>
        <c:axId val="458322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318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0.51728</cdr:x>
      <cdr:y>0.70724</cdr:y>
    </cdr:from>
    <cdr:to>
      <cdr:x>0.80492</cdr:x>
      <cdr:y>0.80684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C1CA85AC-9EED-EA43-9B0D-E99DA8392615}"/>
            </a:ext>
          </a:extLst>
        </cdr:cNvPr>
        <cdr:cNvSpPr/>
      </cdr:nvSpPr>
      <cdr:spPr>
        <a:xfrm xmlns:a="http://schemas.openxmlformats.org/drawingml/2006/main">
          <a:off x="3889486" y="3955382"/>
          <a:ext cx="2162755" cy="55704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0.55106</cdr:x>
      <cdr:y>0.72304</cdr:y>
    </cdr:from>
    <cdr:to>
      <cdr:x>0.56495</cdr:x>
      <cdr:y>0.74171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id="{440BDA49-C86D-C54A-BD1E-55FAA42C0C8B}"/>
            </a:ext>
          </a:extLst>
        </cdr:cNvPr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4143500" y="4043785"/>
          <a:ext cx="104400" cy="1044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0.63341</cdr:x>
      <cdr:y>0.15267</cdr:y>
    </cdr:from>
    <cdr:to>
      <cdr:x>0.77909</cdr:x>
      <cdr:y>0.2773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5C13281F-9FB9-2F40-BAA6-05E029533C46}"/>
            </a:ext>
          </a:extLst>
        </cdr:cNvPr>
        <cdr:cNvSpPr/>
      </cdr:nvSpPr>
      <cdr:spPr>
        <a:xfrm xmlns:a="http://schemas.openxmlformats.org/drawingml/2006/main">
          <a:off x="1107222" y="205585"/>
          <a:ext cx="254643" cy="16783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B6696-253C-DB49-87AF-766A5028B174}" type="datetimeFigureOut">
              <a:rPr lang="en-US" smtClean="0"/>
              <a:t>8/3/20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1143000"/>
            <a:ext cx="4800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E70C3-0641-F34D-B671-213981388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67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731380" rtl="0" eaLnBrk="1" latinLnBrk="0" hangingPunct="1">
      <a:defRPr sz="6209" kern="1200">
        <a:solidFill>
          <a:schemeClr val="tx1"/>
        </a:solidFill>
        <a:latin typeface="+mn-lt"/>
        <a:ea typeface="+mn-ea"/>
        <a:cs typeface="+mn-cs"/>
      </a:defRPr>
    </a:lvl1pPr>
    <a:lvl2pPr marL="2365690" algn="l" defTabSz="4731380" rtl="0" eaLnBrk="1" latinLnBrk="0" hangingPunct="1">
      <a:defRPr sz="6209" kern="1200">
        <a:solidFill>
          <a:schemeClr val="tx1"/>
        </a:solidFill>
        <a:latin typeface="+mn-lt"/>
        <a:ea typeface="+mn-ea"/>
        <a:cs typeface="+mn-cs"/>
      </a:defRPr>
    </a:lvl2pPr>
    <a:lvl3pPr marL="4731380" algn="l" defTabSz="4731380" rtl="0" eaLnBrk="1" latinLnBrk="0" hangingPunct="1">
      <a:defRPr sz="6209" kern="1200">
        <a:solidFill>
          <a:schemeClr val="tx1"/>
        </a:solidFill>
        <a:latin typeface="+mn-lt"/>
        <a:ea typeface="+mn-ea"/>
        <a:cs typeface="+mn-cs"/>
      </a:defRPr>
    </a:lvl3pPr>
    <a:lvl4pPr marL="7097070" algn="l" defTabSz="4731380" rtl="0" eaLnBrk="1" latinLnBrk="0" hangingPunct="1">
      <a:defRPr sz="6209" kern="1200">
        <a:solidFill>
          <a:schemeClr val="tx1"/>
        </a:solidFill>
        <a:latin typeface="+mn-lt"/>
        <a:ea typeface="+mn-ea"/>
        <a:cs typeface="+mn-cs"/>
      </a:defRPr>
    </a:lvl4pPr>
    <a:lvl5pPr marL="9462760" algn="l" defTabSz="4731380" rtl="0" eaLnBrk="1" latinLnBrk="0" hangingPunct="1">
      <a:defRPr sz="6209" kern="1200">
        <a:solidFill>
          <a:schemeClr val="tx1"/>
        </a:solidFill>
        <a:latin typeface="+mn-lt"/>
        <a:ea typeface="+mn-ea"/>
        <a:cs typeface="+mn-cs"/>
      </a:defRPr>
    </a:lvl5pPr>
    <a:lvl6pPr marL="11828450" algn="l" defTabSz="4731380" rtl="0" eaLnBrk="1" latinLnBrk="0" hangingPunct="1">
      <a:defRPr sz="6209" kern="1200">
        <a:solidFill>
          <a:schemeClr val="tx1"/>
        </a:solidFill>
        <a:latin typeface="+mn-lt"/>
        <a:ea typeface="+mn-ea"/>
        <a:cs typeface="+mn-cs"/>
      </a:defRPr>
    </a:lvl6pPr>
    <a:lvl7pPr marL="14194140" algn="l" defTabSz="4731380" rtl="0" eaLnBrk="1" latinLnBrk="0" hangingPunct="1">
      <a:defRPr sz="6209" kern="1200">
        <a:solidFill>
          <a:schemeClr val="tx1"/>
        </a:solidFill>
        <a:latin typeface="+mn-lt"/>
        <a:ea typeface="+mn-ea"/>
        <a:cs typeface="+mn-cs"/>
      </a:defRPr>
    </a:lvl7pPr>
    <a:lvl8pPr marL="16559830" algn="l" defTabSz="4731380" rtl="0" eaLnBrk="1" latinLnBrk="0" hangingPunct="1">
      <a:defRPr sz="6209" kern="1200">
        <a:solidFill>
          <a:schemeClr val="tx1"/>
        </a:solidFill>
        <a:latin typeface="+mn-lt"/>
        <a:ea typeface="+mn-ea"/>
        <a:cs typeface="+mn-cs"/>
      </a:defRPr>
    </a:lvl8pPr>
    <a:lvl9pPr marL="18925520" algn="l" defTabSz="4731380" rtl="0" eaLnBrk="1" latinLnBrk="0" hangingPunct="1">
      <a:defRPr sz="620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8700" y="1143000"/>
            <a:ext cx="48006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E70C3-0641-F34D-B671-2139813887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91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9994" y="5302386"/>
            <a:ext cx="37799963" cy="11279752"/>
          </a:xfrm>
        </p:spPr>
        <p:txBody>
          <a:bodyPr anchor="b"/>
          <a:lstStyle>
            <a:lvl1pPr algn="ctr">
              <a:defRPr sz="2480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9994" y="17017128"/>
            <a:ext cx="37799963" cy="7822326"/>
          </a:xfrm>
        </p:spPr>
        <p:txBody>
          <a:bodyPr/>
          <a:lstStyle>
            <a:lvl1pPr marL="0" indent="0" algn="ctr">
              <a:buNone/>
              <a:defRPr sz="9921"/>
            </a:lvl1pPr>
            <a:lvl2pPr marL="1890019" indent="0" algn="ctr">
              <a:buNone/>
              <a:defRPr sz="8268"/>
            </a:lvl2pPr>
            <a:lvl3pPr marL="3780038" indent="0" algn="ctr">
              <a:buNone/>
              <a:defRPr sz="7441"/>
            </a:lvl3pPr>
            <a:lvl4pPr marL="5670057" indent="0" algn="ctr">
              <a:buNone/>
              <a:defRPr sz="6614"/>
            </a:lvl4pPr>
            <a:lvl5pPr marL="7560076" indent="0" algn="ctr">
              <a:buNone/>
              <a:defRPr sz="6614"/>
            </a:lvl5pPr>
            <a:lvl6pPr marL="9450095" indent="0" algn="ctr">
              <a:buNone/>
              <a:defRPr sz="6614"/>
            </a:lvl6pPr>
            <a:lvl7pPr marL="11340114" indent="0" algn="ctr">
              <a:buNone/>
              <a:defRPr sz="6614"/>
            </a:lvl7pPr>
            <a:lvl8pPr marL="13230134" indent="0" algn="ctr">
              <a:buNone/>
              <a:defRPr sz="6614"/>
            </a:lvl8pPr>
            <a:lvl9pPr marL="15120153" indent="0" algn="ctr">
              <a:buNone/>
              <a:defRPr sz="661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CD8D-5867-EC40-8156-12460FAEBA46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955F-D539-D34D-AA31-4BD4B7848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9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CD8D-5867-EC40-8156-12460FAEBA46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955F-D539-D34D-AA31-4BD4B7848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4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7464" y="1724962"/>
            <a:ext cx="10867489" cy="274568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4997" y="1724962"/>
            <a:ext cx="31972468" cy="274568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CD8D-5867-EC40-8156-12460FAEBA46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955F-D539-D34D-AA31-4BD4B7848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3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CD8D-5867-EC40-8156-12460FAEBA46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955F-D539-D34D-AA31-4BD4B7848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5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747" y="8077327"/>
            <a:ext cx="43469957" cy="13477201"/>
          </a:xfrm>
        </p:spPr>
        <p:txBody>
          <a:bodyPr anchor="b"/>
          <a:lstStyle>
            <a:lvl1pPr>
              <a:defRPr sz="2480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747" y="21682028"/>
            <a:ext cx="43469957" cy="7087342"/>
          </a:xfrm>
        </p:spPr>
        <p:txBody>
          <a:bodyPr/>
          <a:lstStyle>
            <a:lvl1pPr marL="0" indent="0">
              <a:buNone/>
              <a:defRPr sz="9921">
                <a:solidFill>
                  <a:schemeClr val="tx1">
                    <a:tint val="75000"/>
                  </a:schemeClr>
                </a:solidFill>
              </a:defRPr>
            </a:lvl1pPr>
            <a:lvl2pPr marL="1890019" indent="0">
              <a:buNone/>
              <a:defRPr sz="8268">
                <a:solidFill>
                  <a:schemeClr val="tx1">
                    <a:tint val="75000"/>
                  </a:schemeClr>
                </a:solidFill>
              </a:defRPr>
            </a:lvl2pPr>
            <a:lvl3pPr marL="3780038" indent="0">
              <a:buNone/>
              <a:defRPr sz="7441">
                <a:solidFill>
                  <a:schemeClr val="tx1">
                    <a:tint val="75000"/>
                  </a:schemeClr>
                </a:solidFill>
              </a:defRPr>
            </a:lvl3pPr>
            <a:lvl4pPr marL="5670057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4pPr>
            <a:lvl5pPr marL="7560076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5pPr>
            <a:lvl6pPr marL="9450095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6pPr>
            <a:lvl7pPr marL="11340114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7pPr>
            <a:lvl8pPr marL="13230134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8pPr>
            <a:lvl9pPr marL="15120153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CD8D-5867-EC40-8156-12460FAEBA46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955F-D539-D34D-AA31-4BD4B7848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2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4996" y="8624810"/>
            <a:ext cx="21419979" cy="20557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4975" y="8624810"/>
            <a:ext cx="21419979" cy="20557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CD8D-5867-EC40-8156-12460FAEBA46}" type="datetimeFigureOut">
              <a:rPr lang="en-US" smtClean="0"/>
              <a:t>8/3/20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955F-D539-D34D-AA31-4BD4B7848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6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561" y="1724964"/>
            <a:ext cx="43469957" cy="6262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563" y="7942328"/>
            <a:ext cx="21321539" cy="3892412"/>
          </a:xfrm>
        </p:spPr>
        <p:txBody>
          <a:bodyPr anchor="b"/>
          <a:lstStyle>
            <a:lvl1pPr marL="0" indent="0">
              <a:buNone/>
              <a:defRPr sz="9921" b="1"/>
            </a:lvl1pPr>
            <a:lvl2pPr marL="1890019" indent="0">
              <a:buNone/>
              <a:defRPr sz="8268" b="1"/>
            </a:lvl2pPr>
            <a:lvl3pPr marL="3780038" indent="0">
              <a:buNone/>
              <a:defRPr sz="7441" b="1"/>
            </a:lvl3pPr>
            <a:lvl4pPr marL="5670057" indent="0">
              <a:buNone/>
              <a:defRPr sz="6614" b="1"/>
            </a:lvl4pPr>
            <a:lvl5pPr marL="7560076" indent="0">
              <a:buNone/>
              <a:defRPr sz="6614" b="1"/>
            </a:lvl5pPr>
            <a:lvl6pPr marL="9450095" indent="0">
              <a:buNone/>
              <a:defRPr sz="6614" b="1"/>
            </a:lvl6pPr>
            <a:lvl7pPr marL="11340114" indent="0">
              <a:buNone/>
              <a:defRPr sz="6614" b="1"/>
            </a:lvl7pPr>
            <a:lvl8pPr marL="13230134" indent="0">
              <a:buNone/>
              <a:defRPr sz="6614" b="1"/>
            </a:lvl8pPr>
            <a:lvl9pPr marL="15120153" indent="0">
              <a:buNone/>
              <a:defRPr sz="66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563" y="11834740"/>
            <a:ext cx="21321539" cy="17407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4975" y="7942328"/>
            <a:ext cx="21426543" cy="3892412"/>
          </a:xfrm>
        </p:spPr>
        <p:txBody>
          <a:bodyPr anchor="b"/>
          <a:lstStyle>
            <a:lvl1pPr marL="0" indent="0">
              <a:buNone/>
              <a:defRPr sz="9921" b="1"/>
            </a:lvl1pPr>
            <a:lvl2pPr marL="1890019" indent="0">
              <a:buNone/>
              <a:defRPr sz="8268" b="1"/>
            </a:lvl2pPr>
            <a:lvl3pPr marL="3780038" indent="0">
              <a:buNone/>
              <a:defRPr sz="7441" b="1"/>
            </a:lvl3pPr>
            <a:lvl4pPr marL="5670057" indent="0">
              <a:buNone/>
              <a:defRPr sz="6614" b="1"/>
            </a:lvl4pPr>
            <a:lvl5pPr marL="7560076" indent="0">
              <a:buNone/>
              <a:defRPr sz="6614" b="1"/>
            </a:lvl5pPr>
            <a:lvl6pPr marL="9450095" indent="0">
              <a:buNone/>
              <a:defRPr sz="6614" b="1"/>
            </a:lvl6pPr>
            <a:lvl7pPr marL="11340114" indent="0">
              <a:buNone/>
              <a:defRPr sz="6614" b="1"/>
            </a:lvl7pPr>
            <a:lvl8pPr marL="13230134" indent="0">
              <a:buNone/>
              <a:defRPr sz="6614" b="1"/>
            </a:lvl8pPr>
            <a:lvl9pPr marL="15120153" indent="0">
              <a:buNone/>
              <a:defRPr sz="66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4975" y="11834740"/>
            <a:ext cx="21426543" cy="17407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CD8D-5867-EC40-8156-12460FAEBA46}" type="datetimeFigureOut">
              <a:rPr lang="en-US" smtClean="0"/>
              <a:t>8/3/20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955F-D539-D34D-AA31-4BD4B7848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CD8D-5867-EC40-8156-12460FAEBA46}" type="datetimeFigureOut">
              <a:rPr lang="en-US" smtClean="0"/>
              <a:t>8/3/20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955F-D539-D34D-AA31-4BD4B7848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6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CD8D-5867-EC40-8156-12460FAEBA46}" type="datetimeFigureOut">
              <a:rPr lang="en-US" smtClean="0"/>
              <a:t>8/3/20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955F-D539-D34D-AA31-4BD4B7848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7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563" y="2159952"/>
            <a:ext cx="16255294" cy="7559834"/>
          </a:xfrm>
        </p:spPr>
        <p:txBody>
          <a:bodyPr anchor="b"/>
          <a:lstStyle>
            <a:lvl1pPr>
              <a:defRPr sz="1322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6543" y="4664900"/>
            <a:ext cx="25514975" cy="23024494"/>
          </a:xfrm>
        </p:spPr>
        <p:txBody>
          <a:bodyPr/>
          <a:lstStyle>
            <a:lvl1pPr>
              <a:defRPr sz="13228"/>
            </a:lvl1pPr>
            <a:lvl2pPr>
              <a:defRPr sz="11575"/>
            </a:lvl2pPr>
            <a:lvl3pPr>
              <a:defRPr sz="9921"/>
            </a:lvl3pPr>
            <a:lvl4pPr>
              <a:defRPr sz="8268"/>
            </a:lvl4pPr>
            <a:lvl5pPr>
              <a:defRPr sz="8268"/>
            </a:lvl5pPr>
            <a:lvl6pPr>
              <a:defRPr sz="8268"/>
            </a:lvl6pPr>
            <a:lvl7pPr>
              <a:defRPr sz="8268"/>
            </a:lvl7pPr>
            <a:lvl8pPr>
              <a:defRPr sz="8268"/>
            </a:lvl8pPr>
            <a:lvl9pPr>
              <a:defRPr sz="826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563" y="9719786"/>
            <a:ext cx="16255294" cy="18007107"/>
          </a:xfrm>
        </p:spPr>
        <p:txBody>
          <a:bodyPr/>
          <a:lstStyle>
            <a:lvl1pPr marL="0" indent="0">
              <a:buNone/>
              <a:defRPr sz="6614"/>
            </a:lvl1pPr>
            <a:lvl2pPr marL="1890019" indent="0">
              <a:buNone/>
              <a:defRPr sz="5787"/>
            </a:lvl2pPr>
            <a:lvl3pPr marL="3780038" indent="0">
              <a:buNone/>
              <a:defRPr sz="4961"/>
            </a:lvl3pPr>
            <a:lvl4pPr marL="5670057" indent="0">
              <a:buNone/>
              <a:defRPr sz="4134"/>
            </a:lvl4pPr>
            <a:lvl5pPr marL="7560076" indent="0">
              <a:buNone/>
              <a:defRPr sz="4134"/>
            </a:lvl5pPr>
            <a:lvl6pPr marL="9450095" indent="0">
              <a:buNone/>
              <a:defRPr sz="4134"/>
            </a:lvl6pPr>
            <a:lvl7pPr marL="11340114" indent="0">
              <a:buNone/>
              <a:defRPr sz="4134"/>
            </a:lvl7pPr>
            <a:lvl8pPr marL="13230134" indent="0">
              <a:buNone/>
              <a:defRPr sz="4134"/>
            </a:lvl8pPr>
            <a:lvl9pPr marL="15120153" indent="0">
              <a:buNone/>
              <a:defRPr sz="413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CD8D-5867-EC40-8156-12460FAEBA46}" type="datetimeFigureOut">
              <a:rPr lang="en-US" smtClean="0"/>
              <a:t>8/3/20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955F-D539-D34D-AA31-4BD4B7848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3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563" y="2159952"/>
            <a:ext cx="16255294" cy="7559834"/>
          </a:xfrm>
        </p:spPr>
        <p:txBody>
          <a:bodyPr anchor="b"/>
          <a:lstStyle>
            <a:lvl1pPr>
              <a:defRPr sz="1322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6543" y="4664900"/>
            <a:ext cx="25514975" cy="23024494"/>
          </a:xfrm>
        </p:spPr>
        <p:txBody>
          <a:bodyPr anchor="t"/>
          <a:lstStyle>
            <a:lvl1pPr marL="0" indent="0">
              <a:buNone/>
              <a:defRPr sz="13228"/>
            </a:lvl1pPr>
            <a:lvl2pPr marL="1890019" indent="0">
              <a:buNone/>
              <a:defRPr sz="11575"/>
            </a:lvl2pPr>
            <a:lvl3pPr marL="3780038" indent="0">
              <a:buNone/>
              <a:defRPr sz="9921"/>
            </a:lvl3pPr>
            <a:lvl4pPr marL="5670057" indent="0">
              <a:buNone/>
              <a:defRPr sz="8268"/>
            </a:lvl4pPr>
            <a:lvl5pPr marL="7560076" indent="0">
              <a:buNone/>
              <a:defRPr sz="8268"/>
            </a:lvl5pPr>
            <a:lvl6pPr marL="9450095" indent="0">
              <a:buNone/>
              <a:defRPr sz="8268"/>
            </a:lvl6pPr>
            <a:lvl7pPr marL="11340114" indent="0">
              <a:buNone/>
              <a:defRPr sz="8268"/>
            </a:lvl7pPr>
            <a:lvl8pPr marL="13230134" indent="0">
              <a:buNone/>
              <a:defRPr sz="8268"/>
            </a:lvl8pPr>
            <a:lvl9pPr marL="15120153" indent="0">
              <a:buNone/>
              <a:defRPr sz="826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563" y="9719786"/>
            <a:ext cx="16255294" cy="18007107"/>
          </a:xfrm>
        </p:spPr>
        <p:txBody>
          <a:bodyPr/>
          <a:lstStyle>
            <a:lvl1pPr marL="0" indent="0">
              <a:buNone/>
              <a:defRPr sz="6614"/>
            </a:lvl1pPr>
            <a:lvl2pPr marL="1890019" indent="0">
              <a:buNone/>
              <a:defRPr sz="5787"/>
            </a:lvl2pPr>
            <a:lvl3pPr marL="3780038" indent="0">
              <a:buNone/>
              <a:defRPr sz="4961"/>
            </a:lvl3pPr>
            <a:lvl4pPr marL="5670057" indent="0">
              <a:buNone/>
              <a:defRPr sz="4134"/>
            </a:lvl4pPr>
            <a:lvl5pPr marL="7560076" indent="0">
              <a:buNone/>
              <a:defRPr sz="4134"/>
            </a:lvl5pPr>
            <a:lvl6pPr marL="9450095" indent="0">
              <a:buNone/>
              <a:defRPr sz="4134"/>
            </a:lvl6pPr>
            <a:lvl7pPr marL="11340114" indent="0">
              <a:buNone/>
              <a:defRPr sz="4134"/>
            </a:lvl7pPr>
            <a:lvl8pPr marL="13230134" indent="0">
              <a:buNone/>
              <a:defRPr sz="4134"/>
            </a:lvl8pPr>
            <a:lvl9pPr marL="15120153" indent="0">
              <a:buNone/>
              <a:defRPr sz="413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CD8D-5867-EC40-8156-12460FAEBA46}" type="datetimeFigureOut">
              <a:rPr lang="en-US" smtClean="0"/>
              <a:t>8/3/20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5955F-D539-D34D-AA31-4BD4B7848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4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4997" y="1724964"/>
            <a:ext cx="43469957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4997" y="8624810"/>
            <a:ext cx="43469957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4996" y="30029342"/>
            <a:ext cx="11339989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CD8D-5867-EC40-8156-12460FAEBA46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4984" y="30029342"/>
            <a:ext cx="1700998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4965" y="30029342"/>
            <a:ext cx="11339989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5955F-D539-D34D-AA31-4BD4B7848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0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780038" rtl="0" eaLnBrk="1" latinLnBrk="0" hangingPunct="1">
        <a:lnSpc>
          <a:spcPct val="90000"/>
        </a:lnSpc>
        <a:spcBef>
          <a:spcPct val="0"/>
        </a:spcBef>
        <a:buNone/>
        <a:defRPr sz="181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10" indent="-945010" algn="l" defTabSz="3780038" rtl="0" eaLnBrk="1" latinLnBrk="0" hangingPunct="1">
        <a:lnSpc>
          <a:spcPct val="90000"/>
        </a:lnSpc>
        <a:spcBef>
          <a:spcPts val="4134"/>
        </a:spcBef>
        <a:buFont typeface="Arial" panose="020B0604020202020204" pitchFamily="34" charset="0"/>
        <a:buChar char="•"/>
        <a:defRPr sz="11575" kern="1200">
          <a:solidFill>
            <a:schemeClr val="tx1"/>
          </a:solidFill>
          <a:latin typeface="+mn-lt"/>
          <a:ea typeface="+mn-ea"/>
          <a:cs typeface="+mn-cs"/>
        </a:defRPr>
      </a:lvl1pPr>
      <a:lvl2pPr marL="2835029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2pPr>
      <a:lvl3pPr marL="4725048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8268" kern="1200">
          <a:solidFill>
            <a:schemeClr val="tx1"/>
          </a:solidFill>
          <a:latin typeface="+mn-lt"/>
          <a:ea typeface="+mn-ea"/>
          <a:cs typeface="+mn-cs"/>
        </a:defRPr>
      </a:lvl3pPr>
      <a:lvl4pPr marL="6615067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4pPr>
      <a:lvl5pPr marL="8505086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5pPr>
      <a:lvl6pPr marL="10395105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6pPr>
      <a:lvl7pPr marL="12285124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7pPr>
      <a:lvl8pPr marL="14175143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8pPr>
      <a:lvl9pPr marL="16065162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1pPr>
      <a:lvl2pPr marL="1890019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2pPr>
      <a:lvl3pPr marL="3780038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3pPr>
      <a:lvl4pPr marL="5670057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4pPr>
      <a:lvl5pPr marL="7560076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5pPr>
      <a:lvl6pPr marL="9450095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6pPr>
      <a:lvl7pPr marL="11340114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7pPr>
      <a:lvl8pPr marL="13230134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8pPr>
      <a:lvl9pPr marL="15120153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13" Type="http://schemas.openxmlformats.org/officeDocument/2006/relationships/chart" Target="../charts/chart7.xml"/><Relationship Id="rId18" Type="http://schemas.openxmlformats.org/officeDocument/2006/relationships/chart" Target="../charts/chart12.xml"/><Relationship Id="rId3" Type="http://schemas.openxmlformats.org/officeDocument/2006/relationships/image" Target="../media/image1.png"/><Relationship Id="rId21" Type="http://schemas.openxmlformats.org/officeDocument/2006/relationships/chart" Target="../charts/chart15.xml"/><Relationship Id="rId7" Type="http://schemas.openxmlformats.org/officeDocument/2006/relationships/chart" Target="../charts/chart1.xml"/><Relationship Id="rId12" Type="http://schemas.openxmlformats.org/officeDocument/2006/relationships/chart" Target="../charts/chart6.xml"/><Relationship Id="rId17" Type="http://schemas.openxmlformats.org/officeDocument/2006/relationships/chart" Target="../charts/chart11.xml"/><Relationship Id="rId2" Type="http://schemas.openxmlformats.org/officeDocument/2006/relationships/notesSlide" Target="../notesSlides/notesSlide1.xml"/><Relationship Id="rId16" Type="http://schemas.openxmlformats.org/officeDocument/2006/relationships/chart" Target="../charts/chart10.xml"/><Relationship Id="rId20" Type="http://schemas.openxmlformats.org/officeDocument/2006/relationships/chart" Target="../charts/chart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chart" Target="../charts/chart5.xml"/><Relationship Id="rId5" Type="http://schemas.openxmlformats.org/officeDocument/2006/relationships/image" Target="../media/image3.png"/><Relationship Id="rId15" Type="http://schemas.openxmlformats.org/officeDocument/2006/relationships/chart" Target="../charts/chart9.xml"/><Relationship Id="rId10" Type="http://schemas.openxmlformats.org/officeDocument/2006/relationships/chart" Target="../charts/chart4.xml"/><Relationship Id="rId19" Type="http://schemas.openxmlformats.org/officeDocument/2006/relationships/chart" Target="../charts/chart13.xml"/><Relationship Id="rId4" Type="http://schemas.openxmlformats.org/officeDocument/2006/relationships/image" Target="../media/image2.emf"/><Relationship Id="rId9" Type="http://schemas.openxmlformats.org/officeDocument/2006/relationships/chart" Target="../charts/chart3.xml"/><Relationship Id="rId14" Type="http://schemas.openxmlformats.org/officeDocument/2006/relationships/chart" Target="../charts/chart8.xml"/><Relationship Id="rId2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8794FD9-6388-6C40-B913-1C2DDDD2A22B}"/>
              </a:ext>
            </a:extLst>
          </p:cNvPr>
          <p:cNvSpPr/>
          <p:nvPr/>
        </p:nvSpPr>
        <p:spPr>
          <a:xfrm>
            <a:off x="391887" y="97971"/>
            <a:ext cx="49475570" cy="3526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2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E32D08-7124-C741-A416-F4C5BEDD7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2308" y="30638466"/>
            <a:ext cx="7303880" cy="13259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8084A8-1A1A-9A4B-9FCF-371F391B371F}"/>
              </a:ext>
            </a:extLst>
          </p:cNvPr>
          <p:cNvSpPr txBox="1"/>
          <p:nvPr/>
        </p:nvSpPr>
        <p:spPr>
          <a:xfrm>
            <a:off x="1959429" y="333481"/>
            <a:ext cx="478427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</a:rPr>
              <a:t>GLP-1/Glucagon Dual Receptor Agonist ALT-801 is Superior to Semaglutide in Improving NASH Endpoints in a </a:t>
            </a:r>
            <a:br>
              <a:rPr lang="en-US" sz="66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</a:rPr>
              <a:t>Biopsy-Confirmed DIO Mouse Model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372784-8600-5D4D-86EB-ABA4D31D6433}"/>
              </a:ext>
            </a:extLst>
          </p:cNvPr>
          <p:cNvSpPr txBox="1"/>
          <p:nvPr/>
        </p:nvSpPr>
        <p:spPr>
          <a:xfrm>
            <a:off x="11199711" y="2605674"/>
            <a:ext cx="28789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JJ Nestor</a:t>
            </a:r>
            <a:r>
              <a:rPr lang="en-US" sz="3600" baseline="30000" dirty="0">
                <a:solidFill>
                  <a:schemeClr val="bg1"/>
                </a:solidFill>
              </a:rPr>
              <a:t>1</a:t>
            </a:r>
            <a:r>
              <a:rPr lang="en-US" sz="3600" dirty="0">
                <a:solidFill>
                  <a:schemeClr val="bg1"/>
                </a:solidFill>
              </a:rPr>
              <a:t>, K Rigbolt</a:t>
            </a:r>
            <a:r>
              <a:rPr lang="en-US" sz="3600" baseline="30000" dirty="0">
                <a:solidFill>
                  <a:schemeClr val="bg1"/>
                </a:solidFill>
              </a:rPr>
              <a:t>2</a:t>
            </a:r>
            <a:r>
              <a:rPr lang="en-US" sz="3600" dirty="0">
                <a:solidFill>
                  <a:schemeClr val="bg1"/>
                </a:solidFill>
              </a:rPr>
              <a:t>, M Feigh</a:t>
            </a:r>
            <a:r>
              <a:rPr lang="en-US" sz="3600" baseline="30000" dirty="0">
                <a:solidFill>
                  <a:schemeClr val="bg1"/>
                </a:solidFill>
              </a:rPr>
              <a:t>2</a:t>
            </a:r>
            <a:r>
              <a:rPr lang="en-US" sz="3600" dirty="0">
                <a:solidFill>
                  <a:schemeClr val="bg1"/>
                </a:solidFill>
              </a:rPr>
              <a:t>, D Parkes</a:t>
            </a:r>
            <a:r>
              <a:rPr lang="en-US" sz="3600" baseline="30000" dirty="0">
                <a:solidFill>
                  <a:schemeClr val="bg1"/>
                </a:solidFill>
              </a:rPr>
              <a:t>3</a:t>
            </a:r>
            <a:r>
              <a:rPr lang="en-US" sz="3600" dirty="0">
                <a:solidFill>
                  <a:schemeClr val="bg1"/>
                </a:solidFill>
              </a:rPr>
              <a:t>, MS Harris</a:t>
            </a:r>
            <a:r>
              <a:rPr lang="en-US" sz="3600" baseline="30000" dirty="0">
                <a:solidFill>
                  <a:schemeClr val="bg1"/>
                </a:solidFill>
              </a:rPr>
              <a:t>1</a:t>
            </a:r>
            <a:r>
              <a:rPr lang="en-US" sz="3600" dirty="0">
                <a:solidFill>
                  <a:schemeClr val="bg1"/>
                </a:solidFill>
              </a:rPr>
              <a:t>,  1. Altimmune, Inc., Gaithersburg, MD; 2. Gubra, Horsholm, Denmark; 3. DGP Scientific, Del Mar, CA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4C54FC-AB65-6449-9168-C025E37B7BFD}"/>
              </a:ext>
            </a:extLst>
          </p:cNvPr>
          <p:cNvSpPr txBox="1"/>
          <p:nvPr/>
        </p:nvSpPr>
        <p:spPr>
          <a:xfrm>
            <a:off x="5425653" y="4072381"/>
            <a:ext cx="7082636" cy="1110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14" dirty="0"/>
              <a:t>Background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D259C9F-F783-F345-928D-7F40C214D059}"/>
              </a:ext>
            </a:extLst>
          </p:cNvPr>
          <p:cNvGrpSpPr/>
          <p:nvPr/>
        </p:nvGrpSpPr>
        <p:grpSpPr>
          <a:xfrm>
            <a:off x="2373313" y="9906772"/>
            <a:ext cx="11154444" cy="5737308"/>
            <a:chOff x="2373313" y="10233342"/>
            <a:chExt cx="11154444" cy="5737308"/>
          </a:xfrm>
        </p:grpSpPr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78B3E13D-756D-A247-BCCA-340A46A5F88A}"/>
                </a:ext>
              </a:extLst>
            </p:cNvPr>
            <p:cNvSpPr/>
            <p:nvPr/>
          </p:nvSpPr>
          <p:spPr>
            <a:xfrm>
              <a:off x="2373313" y="10233342"/>
              <a:ext cx="9242690" cy="135936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sz="2835" b="1" dirty="0">
                  <a:solidFill>
                    <a:srgbClr val="0070C0"/>
                  </a:solidFill>
                </a:rPr>
                <a:t>GLP-1/Glucagon Receptor Dual Agonists</a:t>
              </a:r>
            </a:p>
            <a:p>
              <a:r>
                <a:rPr lang="en-US" sz="2362" cap="all" dirty="0">
                  <a:solidFill>
                    <a:srgbClr val="002060"/>
                  </a:solidFill>
                </a:rPr>
                <a:t>Optimized for NASH and weight loss</a:t>
              </a:r>
            </a:p>
          </p:txBody>
        </p:sp>
        <p:pic>
          <p:nvPicPr>
            <p:cNvPr id="219" name="Picture 218">
              <a:extLst>
                <a:ext uri="{FF2B5EF4-FFF2-40B4-BE49-F238E27FC236}">
                  <a16:creationId xmlns:a16="http://schemas.microsoft.com/office/drawing/2014/main" id="{34E58D5F-6C6F-4E43-A479-3ADDC57FF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891214" y="12105115"/>
              <a:ext cx="3317364" cy="2803916"/>
            </a:xfrm>
            <a:prstGeom prst="rect">
              <a:avLst/>
            </a:prstGeom>
          </p:spPr>
        </p:pic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1BD6A60E-00E1-0E47-B29F-04E4BE2A7520}"/>
                </a:ext>
              </a:extLst>
            </p:cNvPr>
            <p:cNvSpPr/>
            <p:nvPr/>
          </p:nvSpPr>
          <p:spPr>
            <a:xfrm>
              <a:off x="3318624" y="11631607"/>
              <a:ext cx="2431253" cy="2209890"/>
            </a:xfrm>
            <a:prstGeom prst="rect">
              <a:avLst/>
            </a:prstGeom>
            <a:gradFill>
              <a:gsLst>
                <a:gs pos="88000">
                  <a:schemeClr val="bg1">
                    <a:alpha val="0"/>
                  </a:schemeClr>
                </a:gs>
                <a:gs pos="35000">
                  <a:schemeClr val="bg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24"/>
            </a:p>
          </p:txBody>
        </p:sp>
        <p:sp>
          <p:nvSpPr>
            <p:cNvPr id="194" name="Round Single Corner Rectangle 193">
              <a:extLst>
                <a:ext uri="{FF2B5EF4-FFF2-40B4-BE49-F238E27FC236}">
                  <a16:creationId xmlns:a16="http://schemas.microsoft.com/office/drawing/2014/main" id="{D36CEB92-3358-BF43-BDD7-54D45B12D5FC}"/>
                </a:ext>
              </a:extLst>
            </p:cNvPr>
            <p:cNvSpPr/>
            <p:nvPr/>
          </p:nvSpPr>
          <p:spPr>
            <a:xfrm flipH="1">
              <a:off x="9523920" y="12286658"/>
              <a:ext cx="4003837" cy="3372046"/>
            </a:xfrm>
            <a:prstGeom prst="round1Rect">
              <a:avLst/>
            </a:prstGeom>
            <a:solidFill>
              <a:srgbClr val="7B96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90"/>
            </a:p>
          </p:txBody>
        </p: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18BC3961-8D8F-5841-8376-02F85DD8595D}"/>
                </a:ext>
              </a:extLst>
            </p:cNvPr>
            <p:cNvGrpSpPr/>
            <p:nvPr/>
          </p:nvGrpSpPr>
          <p:grpSpPr>
            <a:xfrm rot="10800000">
              <a:off x="5673304" y="11981759"/>
              <a:ext cx="3449057" cy="3249007"/>
              <a:chOff x="5446742" y="240426"/>
              <a:chExt cx="3589245" cy="3546975"/>
            </a:xfrm>
          </p:grpSpPr>
          <p:pic>
            <p:nvPicPr>
              <p:cNvPr id="196" name="Picture 195">
                <a:extLst>
                  <a:ext uri="{FF2B5EF4-FFF2-40B4-BE49-F238E27FC236}">
                    <a16:creationId xmlns:a16="http://schemas.microsoft.com/office/drawing/2014/main" id="{91BDB0DE-1FF8-5D46-80AF-9F66D0ADC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alphaModFix amt="35000"/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531585" y="752878"/>
                <a:ext cx="3422268" cy="3034523"/>
              </a:xfrm>
              <a:prstGeom prst="rect">
                <a:avLst/>
              </a:prstGeom>
            </p:spPr>
          </p:pic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8C7966DB-1193-8640-A9E6-CF99B20F2D45}"/>
                  </a:ext>
                </a:extLst>
              </p:cNvPr>
              <p:cNvSpPr/>
              <p:nvPr/>
            </p:nvSpPr>
            <p:spPr>
              <a:xfrm>
                <a:off x="5446742" y="240426"/>
                <a:ext cx="3589245" cy="2391642"/>
              </a:xfrm>
              <a:prstGeom prst="rect">
                <a:avLst/>
              </a:prstGeom>
              <a:gradFill>
                <a:gsLst>
                  <a:gs pos="88000">
                    <a:schemeClr val="bg1">
                      <a:alpha val="0"/>
                    </a:schemeClr>
                  </a:gs>
                  <a:gs pos="35000">
                    <a:schemeClr val="bg1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72"/>
              </a:p>
            </p:txBody>
          </p:sp>
        </p:grp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3BBD3954-2DA6-5644-BEBE-76753FF7AB01}"/>
                </a:ext>
              </a:extLst>
            </p:cNvPr>
            <p:cNvSpPr/>
            <p:nvPr/>
          </p:nvSpPr>
          <p:spPr>
            <a:xfrm>
              <a:off x="5723440" y="12690472"/>
              <a:ext cx="3414486" cy="2883777"/>
            </a:xfrm>
            <a:custGeom>
              <a:avLst/>
              <a:gdLst>
                <a:gd name="connsiteX0" fmla="*/ 0 w 3380183"/>
                <a:gd name="connsiteY0" fmla="*/ 0 h 3690871"/>
                <a:gd name="connsiteX1" fmla="*/ 3380183 w 3380183"/>
                <a:gd name="connsiteY1" fmla="*/ 0 h 3690871"/>
                <a:gd name="connsiteX2" fmla="*/ 3380183 w 3380183"/>
                <a:gd name="connsiteY2" fmla="*/ 3690871 h 3690871"/>
                <a:gd name="connsiteX3" fmla="*/ 0 w 3380183"/>
                <a:gd name="connsiteY3" fmla="*/ 3690871 h 3690871"/>
                <a:gd name="connsiteX4" fmla="*/ 0 w 3380183"/>
                <a:gd name="connsiteY4" fmla="*/ 0 h 369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0183" h="3690871">
                  <a:moveTo>
                    <a:pt x="0" y="0"/>
                  </a:moveTo>
                  <a:lnTo>
                    <a:pt x="3380183" y="0"/>
                  </a:lnTo>
                  <a:lnTo>
                    <a:pt x="3380183" y="3690871"/>
                  </a:lnTo>
                  <a:lnTo>
                    <a:pt x="0" y="36908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4787" tIns="0" rIns="604787" bIns="604787" numCol="1" spcCol="1270" anchor="t" anchorCtr="0">
              <a:noAutofit/>
            </a:bodyPr>
            <a:lstStyle/>
            <a:p>
              <a:pPr algn="ctr" defTabSz="3779912">
                <a:lnSpc>
                  <a:spcPct val="90000"/>
                </a:lnSpc>
                <a:spcBef>
                  <a:spcPts val="2835"/>
                </a:spcBef>
                <a:spcAft>
                  <a:spcPts val="472"/>
                </a:spcAft>
              </a:pPr>
              <a:r>
                <a:rPr lang="en-US" sz="1890" b="1" dirty="0">
                  <a:solidFill>
                    <a:srgbClr val="11649C"/>
                  </a:solidFill>
                  <a:cs typeface="Arial Narrow"/>
                </a:rPr>
                <a:t>GLUCAGON</a:t>
              </a:r>
            </a:p>
            <a:p>
              <a:pPr algn="ctr" defTabSz="3779912">
                <a:lnSpc>
                  <a:spcPct val="90000"/>
                </a:lnSpc>
                <a:spcAft>
                  <a:spcPts val="472"/>
                </a:spcAft>
              </a:pPr>
              <a:r>
                <a:rPr lang="en-US" sz="1890" dirty="0">
                  <a:solidFill>
                    <a:schemeClr val="tx1"/>
                  </a:solidFill>
                  <a:cs typeface="Arial" panose="020B0604020202020204" pitchFamily="34" charset="0"/>
                </a:rPr>
                <a:t>energy expenditure</a:t>
              </a:r>
            </a:p>
            <a:p>
              <a:pPr algn="ctr" defTabSz="3779912">
                <a:lnSpc>
                  <a:spcPct val="90000"/>
                </a:lnSpc>
                <a:spcBef>
                  <a:spcPts val="945"/>
                </a:spcBef>
                <a:spcAft>
                  <a:spcPts val="709"/>
                </a:spcAft>
              </a:pPr>
              <a:r>
                <a:rPr lang="en-US" sz="1890" dirty="0">
                  <a:solidFill>
                    <a:schemeClr val="tx1"/>
                  </a:solidFill>
                  <a:cs typeface="Arial" panose="020B0604020202020204" pitchFamily="34" charset="0"/>
                </a:rPr>
                <a:t>adipose browning</a:t>
              </a:r>
            </a:p>
            <a:p>
              <a:pPr algn="ctr" defTabSz="3779912">
                <a:lnSpc>
                  <a:spcPct val="90000"/>
                </a:lnSpc>
                <a:spcBef>
                  <a:spcPts val="472"/>
                </a:spcBef>
                <a:spcAft>
                  <a:spcPts val="850"/>
                </a:spcAft>
              </a:pPr>
              <a:r>
                <a:rPr lang="en-US" sz="1890" dirty="0">
                  <a:solidFill>
                    <a:schemeClr val="tx1"/>
                  </a:solidFill>
                  <a:cs typeface="Arial" panose="020B0604020202020204" pitchFamily="34" charset="0"/>
                </a:rPr>
                <a:t>lipolysis/     </a:t>
              </a:r>
              <a:br>
                <a:rPr lang="en-US" sz="1890" dirty="0">
                  <a:solidFill>
                    <a:schemeClr val="tx1"/>
                  </a:solidFill>
                  <a:cs typeface="Arial" panose="020B0604020202020204" pitchFamily="34" charset="0"/>
                </a:rPr>
              </a:br>
              <a:r>
                <a:rPr lang="en-US" sz="1890" dirty="0">
                  <a:solidFill>
                    <a:schemeClr val="tx1"/>
                  </a:solidFill>
                  <a:cs typeface="Arial" panose="020B0604020202020204" pitchFamily="34" charset="0"/>
                </a:rPr>
                <a:t>gluconeogenesis</a:t>
              </a:r>
            </a:p>
            <a:p>
              <a:pPr algn="ctr" defTabSz="3779912">
                <a:lnSpc>
                  <a:spcPct val="90000"/>
                </a:lnSpc>
                <a:spcBef>
                  <a:spcPts val="567"/>
                </a:spcBef>
                <a:spcAft>
                  <a:spcPts val="472"/>
                </a:spcAft>
              </a:pPr>
              <a:r>
                <a:rPr lang="en-US" sz="1890" dirty="0">
                  <a:solidFill>
                    <a:schemeClr val="tx1"/>
                  </a:solidFill>
                  <a:cs typeface="Arial" panose="020B0604020202020204" pitchFamily="34" charset="0"/>
                </a:rPr>
                <a:t>mobilization of </a:t>
              </a:r>
              <a:br>
                <a:rPr lang="en-US" sz="1890" dirty="0">
                  <a:solidFill>
                    <a:schemeClr val="tx1"/>
                  </a:solidFill>
                  <a:cs typeface="Arial" panose="020B0604020202020204" pitchFamily="34" charset="0"/>
                </a:rPr>
              </a:br>
              <a:r>
                <a:rPr lang="en-US" sz="1890" dirty="0">
                  <a:solidFill>
                    <a:schemeClr val="tx1"/>
                  </a:solidFill>
                  <a:cs typeface="Arial" panose="020B0604020202020204" pitchFamily="34" charset="0"/>
                </a:rPr>
                <a:t>liver fat</a:t>
              </a:r>
              <a:endParaRPr lang="en-US" sz="1890" dirty="0">
                <a:solidFill>
                  <a:schemeClr val="tx1"/>
                </a:solidFill>
              </a:endParaRP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F32084FF-6D39-FD48-AF54-B1821400CDB6}"/>
                </a:ext>
              </a:extLst>
            </p:cNvPr>
            <p:cNvSpPr txBox="1"/>
            <p:nvPr/>
          </p:nvSpPr>
          <p:spPr>
            <a:xfrm>
              <a:off x="9523924" y="13193135"/>
              <a:ext cx="3501606" cy="595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89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body weight</a:t>
              </a:r>
            </a:p>
            <a:p>
              <a:pPr algn="ctr" defTabSz="2159950">
                <a:defRPr/>
              </a:pPr>
              <a:endParaRPr lang="en-US" sz="1890" dirty="0">
                <a:solidFill>
                  <a:schemeClr val="bg1"/>
                </a:solidFill>
                <a:latin typeface="Arial"/>
              </a:endParaRP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8E11F7BA-E1AF-9940-8B7F-064A3F137DE7}"/>
                </a:ext>
              </a:extLst>
            </p:cNvPr>
            <p:cNvCxnSpPr/>
            <p:nvPr/>
          </p:nvCxnSpPr>
          <p:spPr>
            <a:xfrm>
              <a:off x="6368213" y="14489685"/>
              <a:ext cx="1939620" cy="0"/>
            </a:xfrm>
            <a:prstGeom prst="line">
              <a:avLst/>
            </a:prstGeom>
            <a:ln w="28575" cmpd="sng">
              <a:gradFill>
                <a:gsLst>
                  <a:gs pos="1000">
                    <a:schemeClr val="bg1">
                      <a:lumMod val="75000"/>
                      <a:alpha val="0"/>
                    </a:schemeClr>
                  </a:gs>
                  <a:gs pos="27000">
                    <a:schemeClr val="bg1">
                      <a:lumMod val="75000"/>
                    </a:schemeClr>
                  </a:gs>
                  <a:gs pos="72000">
                    <a:schemeClr val="bg1">
                      <a:lumMod val="65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446DE682-BD0D-E345-8E58-B275558C4328}"/>
                </a:ext>
              </a:extLst>
            </p:cNvPr>
            <p:cNvCxnSpPr/>
            <p:nvPr/>
          </p:nvCxnSpPr>
          <p:spPr>
            <a:xfrm>
              <a:off x="6368213" y="13804196"/>
              <a:ext cx="1939620" cy="0"/>
            </a:xfrm>
            <a:prstGeom prst="line">
              <a:avLst/>
            </a:prstGeom>
            <a:ln w="28575" cmpd="sng">
              <a:gradFill>
                <a:gsLst>
                  <a:gs pos="1000">
                    <a:schemeClr val="bg1">
                      <a:lumMod val="75000"/>
                      <a:alpha val="0"/>
                    </a:schemeClr>
                  </a:gs>
                  <a:gs pos="27000">
                    <a:schemeClr val="bg1">
                      <a:lumMod val="75000"/>
                    </a:schemeClr>
                  </a:gs>
                  <a:gs pos="72000">
                    <a:schemeClr val="bg1">
                      <a:lumMod val="65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46BB4046-AE58-644B-A364-E1C25DAF600B}"/>
                </a:ext>
              </a:extLst>
            </p:cNvPr>
            <p:cNvCxnSpPr/>
            <p:nvPr/>
          </p:nvCxnSpPr>
          <p:spPr>
            <a:xfrm>
              <a:off x="6368213" y="13347802"/>
              <a:ext cx="1939620" cy="0"/>
            </a:xfrm>
            <a:prstGeom prst="line">
              <a:avLst/>
            </a:prstGeom>
            <a:ln w="28575" cmpd="sng">
              <a:gradFill>
                <a:gsLst>
                  <a:gs pos="1000">
                    <a:schemeClr val="bg1">
                      <a:lumMod val="75000"/>
                      <a:alpha val="0"/>
                    </a:schemeClr>
                  </a:gs>
                  <a:gs pos="27000">
                    <a:schemeClr val="bg1">
                      <a:lumMod val="75000"/>
                    </a:schemeClr>
                  </a:gs>
                  <a:gs pos="72000">
                    <a:schemeClr val="bg1">
                      <a:lumMod val="65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C85C1697-713A-6848-8DB0-528F51E562F7}"/>
                </a:ext>
              </a:extLst>
            </p:cNvPr>
            <p:cNvCxnSpPr/>
            <p:nvPr/>
          </p:nvCxnSpPr>
          <p:spPr>
            <a:xfrm>
              <a:off x="3496791" y="13879862"/>
              <a:ext cx="1939620" cy="0"/>
            </a:xfrm>
            <a:prstGeom prst="line">
              <a:avLst/>
            </a:prstGeom>
            <a:ln w="28575" cmpd="sng">
              <a:gradFill>
                <a:gsLst>
                  <a:gs pos="1000">
                    <a:schemeClr val="bg1">
                      <a:lumMod val="75000"/>
                      <a:alpha val="0"/>
                    </a:schemeClr>
                  </a:gs>
                  <a:gs pos="27000">
                    <a:schemeClr val="bg1">
                      <a:lumMod val="75000"/>
                    </a:schemeClr>
                  </a:gs>
                  <a:gs pos="72000">
                    <a:schemeClr val="bg1">
                      <a:lumMod val="65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949FF21B-D7B8-B548-8D38-9552EAD7E8B5}"/>
                </a:ext>
              </a:extLst>
            </p:cNvPr>
            <p:cNvCxnSpPr/>
            <p:nvPr/>
          </p:nvCxnSpPr>
          <p:spPr>
            <a:xfrm>
              <a:off x="3496791" y="13439528"/>
              <a:ext cx="1939620" cy="0"/>
            </a:xfrm>
            <a:prstGeom prst="line">
              <a:avLst/>
            </a:prstGeom>
            <a:ln w="28575" cmpd="sng">
              <a:gradFill>
                <a:gsLst>
                  <a:gs pos="1000">
                    <a:schemeClr val="bg1">
                      <a:lumMod val="75000"/>
                      <a:alpha val="0"/>
                    </a:schemeClr>
                  </a:gs>
                  <a:gs pos="27000">
                    <a:schemeClr val="bg1">
                      <a:lumMod val="75000"/>
                    </a:schemeClr>
                  </a:gs>
                  <a:gs pos="72000">
                    <a:schemeClr val="bg1">
                      <a:lumMod val="65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Round Diagonal Corner Rectangle 205">
              <a:extLst>
                <a:ext uri="{FF2B5EF4-FFF2-40B4-BE49-F238E27FC236}">
                  <a16:creationId xmlns:a16="http://schemas.microsoft.com/office/drawing/2014/main" id="{8993943D-439C-BC41-980B-8709C81F6A4C}"/>
                </a:ext>
              </a:extLst>
            </p:cNvPr>
            <p:cNvSpPr/>
            <p:nvPr/>
          </p:nvSpPr>
          <p:spPr>
            <a:xfrm>
              <a:off x="6129700" y="15334664"/>
              <a:ext cx="2598177" cy="635986"/>
            </a:xfrm>
            <a:prstGeom prst="round2DiagRect">
              <a:avLst/>
            </a:prstGeom>
            <a:solidFill>
              <a:srgbClr val="6391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2"/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BDEFDB9D-CA27-1341-BFDB-3C1FCFBCA9AA}"/>
                </a:ext>
              </a:extLst>
            </p:cNvPr>
            <p:cNvSpPr txBox="1"/>
            <p:nvPr/>
          </p:nvSpPr>
          <p:spPr>
            <a:xfrm>
              <a:off x="6307499" y="15349689"/>
              <a:ext cx="2360381" cy="595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90" b="1" i="1" dirty="0">
                  <a:solidFill>
                    <a:schemeClr val="bg1"/>
                  </a:solidFill>
                </a:rPr>
                <a:t>Direct effects </a:t>
              </a:r>
              <a:br>
                <a:rPr lang="en-US" sz="1890" b="1" i="1" dirty="0">
                  <a:solidFill>
                    <a:schemeClr val="bg1"/>
                  </a:solidFill>
                </a:rPr>
              </a:br>
              <a:r>
                <a:rPr lang="en-US" sz="1890" b="1" i="1" dirty="0">
                  <a:solidFill>
                    <a:schemeClr val="bg1"/>
                  </a:solidFill>
                </a:rPr>
                <a:t>on liver</a:t>
              </a:r>
            </a:p>
          </p:txBody>
        </p:sp>
        <p:sp>
          <p:nvSpPr>
            <p:cNvPr id="208" name="Round Diagonal Corner Rectangle 207">
              <a:extLst>
                <a:ext uri="{FF2B5EF4-FFF2-40B4-BE49-F238E27FC236}">
                  <a16:creationId xmlns:a16="http://schemas.microsoft.com/office/drawing/2014/main" id="{B1086B7C-3AE9-9240-8EA6-F4A615E3E15D}"/>
                </a:ext>
              </a:extLst>
            </p:cNvPr>
            <p:cNvSpPr/>
            <p:nvPr/>
          </p:nvSpPr>
          <p:spPr>
            <a:xfrm>
              <a:off x="3163836" y="15334664"/>
              <a:ext cx="2598177" cy="635986"/>
            </a:xfrm>
            <a:prstGeom prst="round2DiagRect">
              <a:avLst/>
            </a:prstGeom>
            <a:solidFill>
              <a:srgbClr val="6391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2"/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F33C1833-3700-C34B-8CE0-77232EC14877}"/>
                </a:ext>
              </a:extLst>
            </p:cNvPr>
            <p:cNvSpPr txBox="1"/>
            <p:nvPr/>
          </p:nvSpPr>
          <p:spPr>
            <a:xfrm>
              <a:off x="3151785" y="15348675"/>
              <a:ext cx="2521524" cy="595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90" b="1" i="1" dirty="0">
                  <a:solidFill>
                    <a:schemeClr val="bg1"/>
                  </a:solidFill>
                </a:rPr>
                <a:t>Indirect effects </a:t>
              </a:r>
              <a:br>
                <a:rPr lang="en-US" sz="1890" b="1" i="1" dirty="0">
                  <a:solidFill>
                    <a:schemeClr val="bg1"/>
                  </a:solidFill>
                </a:rPr>
              </a:br>
              <a:r>
                <a:rPr lang="en-US" sz="1890" b="1" i="1" dirty="0">
                  <a:solidFill>
                    <a:schemeClr val="bg1"/>
                  </a:solidFill>
                </a:rPr>
                <a:t>on liver</a:t>
              </a:r>
            </a:p>
          </p:txBody>
        </p:sp>
        <p:sp>
          <p:nvSpPr>
            <p:cNvPr id="210" name="Triangle 209">
              <a:extLst>
                <a:ext uri="{FF2B5EF4-FFF2-40B4-BE49-F238E27FC236}">
                  <a16:creationId xmlns:a16="http://schemas.microsoft.com/office/drawing/2014/main" id="{615D0676-1CC3-C04C-96B7-ACC773B0EBE0}"/>
                </a:ext>
              </a:extLst>
            </p:cNvPr>
            <p:cNvSpPr/>
            <p:nvPr/>
          </p:nvSpPr>
          <p:spPr>
            <a:xfrm>
              <a:off x="4149764" y="15196197"/>
              <a:ext cx="611942" cy="161231"/>
            </a:xfrm>
            <a:prstGeom prst="triangle">
              <a:avLst/>
            </a:prstGeom>
            <a:solidFill>
              <a:srgbClr val="6391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2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1E9A7968-D0AC-B041-86E6-10DA8628B555}"/>
                </a:ext>
              </a:extLst>
            </p:cNvPr>
            <p:cNvSpPr/>
            <p:nvPr/>
          </p:nvSpPr>
          <p:spPr>
            <a:xfrm>
              <a:off x="9781901" y="13835868"/>
              <a:ext cx="3052515" cy="595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89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liver fat, inflammation and resulting fibrosis</a:t>
              </a: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C1957A2C-1178-E342-8528-5E1A4FCD6006}"/>
                </a:ext>
              </a:extLst>
            </p:cNvPr>
            <p:cNvSpPr/>
            <p:nvPr/>
          </p:nvSpPr>
          <p:spPr>
            <a:xfrm>
              <a:off x="10009126" y="14652596"/>
              <a:ext cx="2656921" cy="338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89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blood glucose</a:t>
              </a:r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939E696E-6A66-6C4C-9682-F55AA08108FF}"/>
                </a:ext>
              </a:extLst>
            </p:cNvPr>
            <p:cNvSpPr/>
            <p:nvPr/>
          </p:nvSpPr>
          <p:spPr>
            <a:xfrm>
              <a:off x="10103070" y="12644092"/>
              <a:ext cx="2562977" cy="40825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59950">
                <a:spcAft>
                  <a:spcPts val="5669"/>
                </a:spcAft>
                <a:defRPr/>
              </a:pPr>
              <a:r>
                <a:rPr lang="en-US" sz="189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SUBSTANTIAL REDUCTIONS IN</a:t>
              </a:r>
            </a:p>
          </p:txBody>
        </p:sp>
        <p:pic>
          <p:nvPicPr>
            <p:cNvPr id="214" name="Picture 213">
              <a:extLst>
                <a:ext uri="{FF2B5EF4-FFF2-40B4-BE49-F238E27FC236}">
                  <a16:creationId xmlns:a16="http://schemas.microsoft.com/office/drawing/2014/main" id="{A09B0218-D0C4-E64E-AE87-90B3A1AC19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32000"/>
            </a:blip>
            <a:srcRect l="4266" t="72191" r="5246" b="17534"/>
            <a:stretch/>
          </p:blipFill>
          <p:spPr>
            <a:xfrm>
              <a:off x="9810786" y="13607182"/>
              <a:ext cx="3449057" cy="231889"/>
            </a:xfrm>
            <a:prstGeom prst="rect">
              <a:avLst/>
            </a:prstGeom>
          </p:spPr>
        </p:pic>
        <p:sp>
          <p:nvSpPr>
            <p:cNvPr id="215" name="Triangle 214">
              <a:extLst>
                <a:ext uri="{FF2B5EF4-FFF2-40B4-BE49-F238E27FC236}">
                  <a16:creationId xmlns:a16="http://schemas.microsoft.com/office/drawing/2014/main" id="{50EDE9A1-F7E7-D743-B6B6-34DC2A91DE5D}"/>
                </a:ext>
              </a:extLst>
            </p:cNvPr>
            <p:cNvSpPr/>
            <p:nvPr/>
          </p:nvSpPr>
          <p:spPr>
            <a:xfrm>
              <a:off x="7186960" y="15196197"/>
              <a:ext cx="611942" cy="161231"/>
            </a:xfrm>
            <a:prstGeom prst="triangle">
              <a:avLst/>
            </a:prstGeom>
            <a:solidFill>
              <a:srgbClr val="6391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2"/>
            </a:p>
          </p:txBody>
        </p:sp>
        <p:pic>
          <p:nvPicPr>
            <p:cNvPr id="216" name="Picture 215">
              <a:extLst>
                <a:ext uri="{FF2B5EF4-FFF2-40B4-BE49-F238E27FC236}">
                  <a16:creationId xmlns:a16="http://schemas.microsoft.com/office/drawing/2014/main" id="{497C941C-4CFC-EE46-8A59-D6902AD516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32000"/>
            </a:blip>
            <a:srcRect l="4266" t="72191" r="5246" b="17534"/>
            <a:stretch/>
          </p:blipFill>
          <p:spPr>
            <a:xfrm>
              <a:off x="9810786" y="14462972"/>
              <a:ext cx="3449057" cy="231889"/>
            </a:xfrm>
            <a:prstGeom prst="rect">
              <a:avLst/>
            </a:prstGeom>
          </p:spPr>
        </p:pic>
        <p:sp>
          <p:nvSpPr>
            <p:cNvPr id="224" name="Freeform 223">
              <a:extLst>
                <a:ext uri="{FF2B5EF4-FFF2-40B4-BE49-F238E27FC236}">
                  <a16:creationId xmlns:a16="http://schemas.microsoft.com/office/drawing/2014/main" id="{E7D79353-3A75-F243-ABF4-6A1D3263BECC}"/>
                </a:ext>
              </a:extLst>
            </p:cNvPr>
            <p:cNvSpPr/>
            <p:nvPr/>
          </p:nvSpPr>
          <p:spPr>
            <a:xfrm>
              <a:off x="2818131" y="12790398"/>
              <a:ext cx="3414486" cy="2883777"/>
            </a:xfrm>
            <a:custGeom>
              <a:avLst/>
              <a:gdLst>
                <a:gd name="connsiteX0" fmla="*/ 0 w 3380183"/>
                <a:gd name="connsiteY0" fmla="*/ 0 h 3690871"/>
                <a:gd name="connsiteX1" fmla="*/ 3380183 w 3380183"/>
                <a:gd name="connsiteY1" fmla="*/ 0 h 3690871"/>
                <a:gd name="connsiteX2" fmla="*/ 3380183 w 3380183"/>
                <a:gd name="connsiteY2" fmla="*/ 3690871 h 3690871"/>
                <a:gd name="connsiteX3" fmla="*/ 0 w 3380183"/>
                <a:gd name="connsiteY3" fmla="*/ 3690871 h 3690871"/>
                <a:gd name="connsiteX4" fmla="*/ 0 w 3380183"/>
                <a:gd name="connsiteY4" fmla="*/ 0 h 369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0183" h="3690871">
                  <a:moveTo>
                    <a:pt x="0" y="0"/>
                  </a:moveTo>
                  <a:lnTo>
                    <a:pt x="3380183" y="0"/>
                  </a:lnTo>
                  <a:lnTo>
                    <a:pt x="3380183" y="3690871"/>
                  </a:lnTo>
                  <a:lnTo>
                    <a:pt x="0" y="36908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4787" tIns="0" rIns="604787" bIns="604787" numCol="1" spcCol="1270" anchor="t" anchorCtr="0">
              <a:noAutofit/>
            </a:bodyPr>
            <a:lstStyle/>
            <a:p>
              <a:pPr algn="ctr" defTabSz="3779912">
                <a:lnSpc>
                  <a:spcPct val="90000"/>
                </a:lnSpc>
                <a:spcBef>
                  <a:spcPts val="2835"/>
                </a:spcBef>
                <a:spcAft>
                  <a:spcPts val="472"/>
                </a:spcAft>
              </a:pPr>
              <a:r>
                <a:rPr lang="en-US" sz="1890" b="1" dirty="0">
                  <a:solidFill>
                    <a:srgbClr val="11649C"/>
                  </a:solidFill>
                  <a:cs typeface="Arial Narrow"/>
                </a:rPr>
                <a:t>GLP-1</a:t>
              </a:r>
            </a:p>
            <a:p>
              <a:pPr algn="ctr" defTabSz="3779912">
                <a:lnSpc>
                  <a:spcPct val="90000"/>
                </a:lnSpc>
                <a:spcAft>
                  <a:spcPts val="472"/>
                </a:spcAft>
              </a:pPr>
              <a:r>
                <a:rPr lang="en-US" sz="1890" dirty="0">
                  <a:solidFill>
                    <a:schemeClr val="tx1"/>
                  </a:solidFill>
                  <a:cs typeface="Arial" panose="020B0604020202020204" pitchFamily="34" charset="0"/>
                </a:rPr>
                <a:t>blood glucose</a:t>
              </a:r>
            </a:p>
            <a:p>
              <a:pPr algn="ctr" defTabSz="3779912">
                <a:lnSpc>
                  <a:spcPct val="90000"/>
                </a:lnSpc>
                <a:spcBef>
                  <a:spcPts val="945"/>
                </a:spcBef>
                <a:spcAft>
                  <a:spcPts val="709"/>
                </a:spcAft>
              </a:pPr>
              <a:r>
                <a:rPr lang="en-US" sz="1890" dirty="0">
                  <a:solidFill>
                    <a:schemeClr val="tx1"/>
                  </a:solidFill>
                  <a:cs typeface="Arial" panose="020B0604020202020204" pitchFamily="34" charset="0"/>
                </a:rPr>
                <a:t>appetite</a:t>
              </a:r>
            </a:p>
            <a:p>
              <a:pPr algn="ctr" defTabSz="3779912">
                <a:lnSpc>
                  <a:spcPct val="90000"/>
                </a:lnSpc>
                <a:spcBef>
                  <a:spcPts val="472"/>
                </a:spcBef>
                <a:spcAft>
                  <a:spcPts val="850"/>
                </a:spcAft>
              </a:pPr>
              <a:r>
                <a:rPr lang="en-US" sz="1890" dirty="0">
                  <a:solidFill>
                    <a:schemeClr val="tx1"/>
                  </a:solidFill>
                  <a:cs typeface="Arial" panose="020B0604020202020204" pitchFamily="34" charset="0"/>
                </a:rPr>
                <a:t>inflammation</a:t>
              </a:r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89F297DD-6D37-6748-9FCF-D3AB8EA41B93}"/>
                </a:ext>
              </a:extLst>
            </p:cNvPr>
            <p:cNvCxnSpPr>
              <a:cxnSpLocks/>
            </p:cNvCxnSpPr>
            <p:nvPr/>
          </p:nvCxnSpPr>
          <p:spPr>
            <a:xfrm>
              <a:off x="2429938" y="11642517"/>
              <a:ext cx="960921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4" name="TextBox 323">
            <a:extLst>
              <a:ext uri="{FF2B5EF4-FFF2-40B4-BE49-F238E27FC236}">
                <a16:creationId xmlns:a16="http://schemas.microsoft.com/office/drawing/2014/main" id="{CEB9DC65-7B0E-964D-BB99-4B660C36B8DE}"/>
              </a:ext>
            </a:extLst>
          </p:cNvPr>
          <p:cNvSpPr txBox="1"/>
          <p:nvPr/>
        </p:nvSpPr>
        <p:spPr>
          <a:xfrm>
            <a:off x="19444378" y="4132625"/>
            <a:ext cx="7082636" cy="1110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14" dirty="0"/>
              <a:t>Results</a:t>
            </a: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77698A25-4514-D843-B9E6-B666AE28C825}"/>
              </a:ext>
            </a:extLst>
          </p:cNvPr>
          <p:cNvSpPr txBox="1"/>
          <p:nvPr/>
        </p:nvSpPr>
        <p:spPr>
          <a:xfrm>
            <a:off x="34991119" y="27209672"/>
            <a:ext cx="7557618" cy="1110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14" dirty="0"/>
              <a:t>Conclusions</a:t>
            </a:r>
          </a:p>
        </p:txBody>
      </p:sp>
      <p:sp>
        <p:nvSpPr>
          <p:cNvPr id="454" name="Content Placeholder 2">
            <a:extLst>
              <a:ext uri="{FF2B5EF4-FFF2-40B4-BE49-F238E27FC236}">
                <a16:creationId xmlns:a16="http://schemas.microsoft.com/office/drawing/2014/main" id="{46903469-B65F-E34F-B36D-B9D482531D6E}"/>
              </a:ext>
            </a:extLst>
          </p:cNvPr>
          <p:cNvSpPr txBox="1">
            <a:spLocks/>
          </p:cNvSpPr>
          <p:nvPr/>
        </p:nvSpPr>
        <p:spPr>
          <a:xfrm>
            <a:off x="29173805" y="23437606"/>
            <a:ext cx="20378737" cy="53397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D61C4"/>
              </a:buClr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0D61C4"/>
              </a:buClr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0D61C4"/>
              </a:buClr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rgbClr val="0D61C4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rgbClr val="0D61C4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987" indent="-539987">
              <a:spcBef>
                <a:spcPts val="0"/>
              </a:spcBef>
              <a:spcAft>
                <a:spcPts val="472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62" b="0" dirty="0"/>
              <a:t>ALT-801 demonstrated superior reductions in body weight, liver weight, plasma ALT, liver TG and TC, and plasma TC compared to semaglutide, with only the ALT-801 group returning to normal lean mouse body weight, liver weight and ALT levels. </a:t>
            </a:r>
          </a:p>
          <a:p>
            <a:pPr marL="539987" indent="-539987">
              <a:spcBef>
                <a:spcPts val="0"/>
              </a:spcBef>
              <a:spcAft>
                <a:spcPts val="472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62" b="0" dirty="0"/>
              <a:t>Reduction in the inflammation marker galectin-3 was also superior to semaglutide, with a numerically greater reduction in the fibrosis marker COL1a1. </a:t>
            </a:r>
          </a:p>
          <a:p>
            <a:pPr marL="539987" indent="-539987">
              <a:spcBef>
                <a:spcPts val="0"/>
              </a:spcBef>
              <a:spcAft>
                <a:spcPts val="472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62" b="0" dirty="0"/>
              <a:t>All animals treated with ALT-801 improved composite NAS driven by reduction in steatosis, lobular inflammation and hepatocellular ballooning scores. </a:t>
            </a:r>
          </a:p>
          <a:p>
            <a:pPr marL="539987" indent="-539987">
              <a:spcBef>
                <a:spcPts val="0"/>
              </a:spcBef>
              <a:spcAft>
                <a:spcPts val="472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62" b="0" dirty="0"/>
              <a:t>Principal component analysis of the 500 most variable genes differentially clustered genes regulated by ALT-801 from those regulated by semaglutide, consistent with a unique gene regulatory signature associated with glucagon receptor activation. </a:t>
            </a:r>
          </a:p>
          <a:p>
            <a:pPr marL="539987" indent="-539987">
              <a:spcBef>
                <a:spcPts val="0"/>
              </a:spcBef>
              <a:spcAft>
                <a:spcPts val="472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62" b="0" dirty="0"/>
              <a:t>ALT-801 suppressed archetypal genes involved in de novo lipogenesis and fatty acid uptake (FASN, GPAT2, CD36), stellate cell activation (ACTA2, PDGFB, TGFB1) and fibrosis (Col1A1, Galectin-3).</a:t>
            </a:r>
          </a:p>
          <a:p>
            <a:pPr marL="539987" indent="-539987">
              <a:spcBef>
                <a:spcPts val="0"/>
              </a:spcBef>
              <a:spcAft>
                <a:spcPts val="472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362" b="0" dirty="0"/>
              <a:t>ALT-801 also suppressed genes associated with hepatocellular death (AIM2, CASP1, IPAF, RIPK3), and inflammation (JUN, FOSB, TLR4). </a:t>
            </a:r>
            <a:endParaRPr lang="en-US" sz="2362" b="0" dirty="0">
              <a:solidFill>
                <a:srgbClr val="000000"/>
              </a:solidFill>
            </a:endParaRPr>
          </a:p>
        </p:txBody>
      </p:sp>
      <p:sp>
        <p:nvSpPr>
          <p:cNvPr id="455" name="Content Placeholder 2">
            <a:extLst>
              <a:ext uri="{FF2B5EF4-FFF2-40B4-BE49-F238E27FC236}">
                <a16:creationId xmlns:a16="http://schemas.microsoft.com/office/drawing/2014/main" id="{327D2CCA-5F52-E948-B974-F5F1C32D97B0}"/>
              </a:ext>
            </a:extLst>
          </p:cNvPr>
          <p:cNvSpPr txBox="1">
            <a:spLocks/>
          </p:cNvSpPr>
          <p:nvPr/>
        </p:nvSpPr>
        <p:spPr>
          <a:xfrm>
            <a:off x="28620720" y="28608981"/>
            <a:ext cx="20921472" cy="145176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D61C4"/>
              </a:buClr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0D61C4"/>
              </a:buClr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0D61C4"/>
              </a:buClr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rgbClr val="0D61C4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rgbClr val="0D61C4"/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975" indent="-539987">
              <a:spcBef>
                <a:spcPts val="0"/>
              </a:spcBef>
              <a:spcAft>
                <a:spcPts val="1417"/>
              </a:spcAft>
              <a:buFont typeface="Arial" panose="020B0604020202020204" pitchFamily="34" charset="0"/>
              <a:buChar char="•"/>
            </a:pPr>
            <a:r>
              <a:rPr lang="en-US" sz="2362" b="0" dirty="0"/>
              <a:t>This study provides evidence for the beneficial effects of </a:t>
            </a:r>
            <a:r>
              <a:rPr lang="en-US" sz="2362" b="0"/>
              <a:t>an optimized </a:t>
            </a:r>
            <a:r>
              <a:rPr lang="en-US" sz="2362" b="0" dirty="0"/>
              <a:t>GLP-1/Glucagon dual receptor agonist in the therapeutic treatment of NASH. The return of body weight to lean normal and metabolic improvement with improvement of liver pathology highlights ALT-801 as a new candidate for the treatment of NASH.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DCACE5E-5F36-3D45-A0C5-88D05D8909F9}"/>
              </a:ext>
            </a:extLst>
          </p:cNvPr>
          <p:cNvGrpSpPr/>
          <p:nvPr/>
        </p:nvGrpSpPr>
        <p:grpSpPr>
          <a:xfrm>
            <a:off x="2340404" y="15809881"/>
            <a:ext cx="12498335" cy="5839014"/>
            <a:chOff x="2340404" y="16136451"/>
            <a:chExt cx="12498335" cy="5839014"/>
          </a:xfrm>
        </p:grpSpPr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381B093D-F996-2148-A421-3A4EC8381141}"/>
                </a:ext>
              </a:extLst>
            </p:cNvPr>
            <p:cNvSpPr/>
            <p:nvPr/>
          </p:nvSpPr>
          <p:spPr>
            <a:xfrm>
              <a:off x="2340404" y="16136451"/>
              <a:ext cx="12498335" cy="152668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sz="2835" b="1" dirty="0">
                  <a:solidFill>
                    <a:srgbClr val="0070C0"/>
                  </a:solidFill>
                </a:rPr>
                <a:t>ALT-801</a:t>
              </a:r>
              <a:br>
                <a:rPr lang="en-US" sz="2835" cap="all" dirty="0">
                  <a:solidFill>
                    <a:srgbClr val="0F3F6C"/>
                  </a:solidFill>
                </a:rPr>
              </a:br>
              <a:r>
                <a:rPr lang="en-US" sz="2835" cap="all" dirty="0">
                  <a:solidFill>
                    <a:srgbClr val="002060"/>
                  </a:solidFill>
                </a:rPr>
                <a:t>Structure is Key to Differentiation</a:t>
              </a:r>
            </a:p>
            <a:p>
              <a:r>
                <a:rPr lang="en-US" sz="1890" dirty="0">
                  <a:solidFill>
                    <a:schemeClr val="tx1"/>
                  </a:solidFill>
                </a:rPr>
                <a:t>Proprietary EuPort™ domain provides prolonged t</a:t>
              </a:r>
              <a:r>
                <a:rPr lang="en-US" sz="1890" baseline="-25000" dirty="0">
                  <a:solidFill>
                    <a:schemeClr val="tx1"/>
                  </a:solidFill>
                </a:rPr>
                <a:t>1/2 </a:t>
              </a:r>
              <a:r>
                <a:rPr lang="en-US" sz="1890" dirty="0">
                  <a:solidFill>
                    <a:schemeClr val="tx1"/>
                  </a:solidFill>
                </a:rPr>
                <a:t>and reduced C</a:t>
              </a:r>
              <a:r>
                <a:rPr lang="en-US" sz="1890" baseline="-25000" dirty="0">
                  <a:solidFill>
                    <a:schemeClr val="tx1"/>
                  </a:solidFill>
                </a:rPr>
                <a:t>max</a:t>
              </a:r>
            </a:p>
          </p:txBody>
        </p: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010E51CD-0CD3-D343-BE79-666808BDFB43}"/>
                </a:ext>
              </a:extLst>
            </p:cNvPr>
            <p:cNvCxnSpPr>
              <a:cxnSpLocks/>
            </p:cNvCxnSpPr>
            <p:nvPr/>
          </p:nvCxnSpPr>
          <p:spPr>
            <a:xfrm>
              <a:off x="2556115" y="17724641"/>
              <a:ext cx="1036777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9BA12CE-C048-8E41-B24B-09F8535AFB52}"/>
                </a:ext>
              </a:extLst>
            </p:cNvPr>
            <p:cNvGrpSpPr/>
            <p:nvPr/>
          </p:nvGrpSpPr>
          <p:grpSpPr>
            <a:xfrm>
              <a:off x="2391621" y="17827190"/>
              <a:ext cx="9202167" cy="4148275"/>
              <a:chOff x="3530607" y="20760011"/>
              <a:chExt cx="9202167" cy="4148275"/>
            </a:xfrm>
          </p:grpSpPr>
          <p:sp>
            <p:nvSpPr>
              <p:cNvPr id="464" name="Left Bracket 463">
                <a:extLst>
                  <a:ext uri="{FF2B5EF4-FFF2-40B4-BE49-F238E27FC236}">
                    <a16:creationId xmlns:a16="http://schemas.microsoft.com/office/drawing/2014/main" id="{A0AC4757-8086-6641-9A6D-FF0BC8DF702C}"/>
                  </a:ext>
                </a:extLst>
              </p:cNvPr>
              <p:cNvSpPr/>
              <p:nvPr/>
            </p:nvSpPr>
            <p:spPr>
              <a:xfrm rot="16200000">
                <a:off x="8314434" y="23519054"/>
                <a:ext cx="265746" cy="861623"/>
              </a:xfrm>
              <a:prstGeom prst="leftBracket">
                <a:avLst/>
              </a:prstGeom>
              <a:ln w="12700" cmpd="sng">
                <a:solidFill>
                  <a:srgbClr val="92D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362" dirty="0"/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85B734B0-8680-934D-8987-9C84E37A5997}"/>
                  </a:ext>
                </a:extLst>
              </p:cNvPr>
              <p:cNvSpPr/>
              <p:nvPr/>
            </p:nvSpPr>
            <p:spPr>
              <a:xfrm rot="21417543">
                <a:off x="4777435" y="23472697"/>
                <a:ext cx="213121" cy="193237"/>
              </a:xfrm>
              <a:prstGeom prst="ellipse">
                <a:avLst/>
              </a:prstGeom>
              <a:noFill/>
              <a:ln w="12700">
                <a:solidFill>
                  <a:srgbClr val="11649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62" dirty="0"/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19E02DE9-948F-5042-85D2-6EB2E91283C7}"/>
                  </a:ext>
                </a:extLst>
              </p:cNvPr>
              <p:cNvSpPr/>
              <p:nvPr/>
            </p:nvSpPr>
            <p:spPr>
              <a:xfrm rot="21417543">
                <a:off x="4965568" y="23560389"/>
                <a:ext cx="213121" cy="193237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rgbClr val="11649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62" dirty="0"/>
              </a:p>
            </p:txBody>
          </p:sp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980F8ADB-DD68-D046-8B2F-ABED3001FA87}"/>
                  </a:ext>
                </a:extLst>
              </p:cNvPr>
              <p:cNvSpPr/>
              <p:nvPr/>
            </p:nvSpPr>
            <p:spPr>
              <a:xfrm rot="21417543">
                <a:off x="5168311" y="23631265"/>
                <a:ext cx="213121" cy="193237"/>
              </a:xfrm>
              <a:prstGeom prst="ellipse">
                <a:avLst/>
              </a:prstGeom>
              <a:noFill/>
              <a:ln w="12700">
                <a:solidFill>
                  <a:srgbClr val="11649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62" dirty="0"/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id="{829261E6-74E5-4D4E-9E4B-836AAD47EEC7}"/>
                  </a:ext>
                </a:extLst>
              </p:cNvPr>
              <p:cNvSpPr/>
              <p:nvPr/>
            </p:nvSpPr>
            <p:spPr>
              <a:xfrm rot="21417543">
                <a:off x="5379646" y="23595652"/>
                <a:ext cx="213121" cy="193237"/>
              </a:xfrm>
              <a:prstGeom prst="ellipse">
                <a:avLst/>
              </a:prstGeom>
              <a:noFill/>
              <a:ln w="12700">
                <a:solidFill>
                  <a:srgbClr val="11649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62" dirty="0"/>
              </a:p>
            </p:txBody>
          </p:sp>
          <p:sp>
            <p:nvSpPr>
              <p:cNvPr id="472" name="Oval 471">
                <a:extLst>
                  <a:ext uri="{FF2B5EF4-FFF2-40B4-BE49-F238E27FC236}">
                    <a16:creationId xmlns:a16="http://schemas.microsoft.com/office/drawing/2014/main" id="{E4C92A0F-1D0B-3246-9810-DDC0A94DAFA8}"/>
                  </a:ext>
                </a:extLst>
              </p:cNvPr>
              <p:cNvSpPr/>
              <p:nvPr/>
            </p:nvSpPr>
            <p:spPr>
              <a:xfrm rot="21417543">
                <a:off x="5590980" y="23560040"/>
                <a:ext cx="213121" cy="193237"/>
              </a:xfrm>
              <a:prstGeom prst="ellipse">
                <a:avLst/>
              </a:prstGeom>
              <a:noFill/>
              <a:ln w="12700">
                <a:solidFill>
                  <a:srgbClr val="11649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62" dirty="0"/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80926C1B-A215-C747-91B8-0FDF52D64D2D}"/>
                  </a:ext>
                </a:extLst>
              </p:cNvPr>
              <p:cNvSpPr/>
              <p:nvPr/>
            </p:nvSpPr>
            <p:spPr>
              <a:xfrm rot="21417543">
                <a:off x="5802316" y="23524426"/>
                <a:ext cx="213121" cy="193237"/>
              </a:xfrm>
              <a:prstGeom prst="ellipse">
                <a:avLst/>
              </a:prstGeom>
              <a:noFill/>
              <a:ln w="12700">
                <a:solidFill>
                  <a:srgbClr val="11649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62" dirty="0"/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75A3773B-89F6-EA46-816F-EB56C33D56EE}"/>
                  </a:ext>
                </a:extLst>
              </p:cNvPr>
              <p:cNvSpPr/>
              <p:nvPr/>
            </p:nvSpPr>
            <p:spPr>
              <a:xfrm rot="21417543">
                <a:off x="6017039" y="23546650"/>
                <a:ext cx="213121" cy="193237"/>
              </a:xfrm>
              <a:prstGeom prst="ellipse">
                <a:avLst/>
              </a:prstGeom>
              <a:noFill/>
              <a:ln w="12700">
                <a:solidFill>
                  <a:srgbClr val="11649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62" dirty="0"/>
              </a:p>
            </p:txBody>
          </p:sp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id="{27A9F195-6ABA-D941-944E-D198B6287021}"/>
                  </a:ext>
                </a:extLst>
              </p:cNvPr>
              <p:cNvSpPr/>
              <p:nvPr/>
            </p:nvSpPr>
            <p:spPr>
              <a:xfrm rot="21417543">
                <a:off x="6231764" y="23568875"/>
                <a:ext cx="213121" cy="193237"/>
              </a:xfrm>
              <a:prstGeom prst="ellipse">
                <a:avLst/>
              </a:prstGeom>
              <a:noFill/>
              <a:ln w="12700">
                <a:solidFill>
                  <a:srgbClr val="11649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62" dirty="0"/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55ED141E-C054-0749-B154-76A21737B228}"/>
                  </a:ext>
                </a:extLst>
              </p:cNvPr>
              <p:cNvSpPr/>
              <p:nvPr/>
            </p:nvSpPr>
            <p:spPr>
              <a:xfrm rot="21417543">
                <a:off x="6446487" y="23591100"/>
                <a:ext cx="213121" cy="193237"/>
              </a:xfrm>
              <a:prstGeom prst="ellipse">
                <a:avLst/>
              </a:prstGeom>
              <a:noFill/>
              <a:ln w="12700">
                <a:solidFill>
                  <a:srgbClr val="11649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62" dirty="0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id="{71BAF0A7-81FF-4B48-9A0D-DD7523B496DB}"/>
                  </a:ext>
                </a:extLst>
              </p:cNvPr>
              <p:cNvSpPr/>
              <p:nvPr/>
            </p:nvSpPr>
            <p:spPr>
              <a:xfrm rot="21417543">
                <a:off x="6657724" y="23548358"/>
                <a:ext cx="213121" cy="193237"/>
              </a:xfrm>
              <a:prstGeom prst="ellipse">
                <a:avLst/>
              </a:prstGeom>
              <a:noFill/>
              <a:ln w="12700">
                <a:solidFill>
                  <a:srgbClr val="11649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62" dirty="0"/>
              </a:p>
            </p:txBody>
          </p:sp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3970A577-4889-F348-9D2F-0BDDE2BA97F7}"/>
                  </a:ext>
                </a:extLst>
              </p:cNvPr>
              <p:cNvSpPr/>
              <p:nvPr/>
            </p:nvSpPr>
            <p:spPr>
              <a:xfrm rot="21417543">
                <a:off x="6868961" y="23505616"/>
                <a:ext cx="213121" cy="193237"/>
              </a:xfrm>
              <a:prstGeom prst="ellipse">
                <a:avLst/>
              </a:prstGeom>
              <a:noFill/>
              <a:ln w="12700">
                <a:solidFill>
                  <a:srgbClr val="11649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62" dirty="0"/>
              </a:p>
            </p:txBody>
          </p:sp>
          <p:sp>
            <p:nvSpPr>
              <p:cNvPr id="479" name="Oval 478">
                <a:extLst>
                  <a:ext uri="{FF2B5EF4-FFF2-40B4-BE49-F238E27FC236}">
                    <a16:creationId xmlns:a16="http://schemas.microsoft.com/office/drawing/2014/main" id="{FBDF5AA3-5AF0-AF44-BC6D-52FC58933906}"/>
                  </a:ext>
                </a:extLst>
              </p:cNvPr>
              <p:cNvSpPr/>
              <p:nvPr/>
            </p:nvSpPr>
            <p:spPr>
              <a:xfrm rot="21417543">
                <a:off x="7071505" y="23559720"/>
                <a:ext cx="213121" cy="193237"/>
              </a:xfrm>
              <a:prstGeom prst="ellipse">
                <a:avLst/>
              </a:prstGeom>
              <a:noFill/>
              <a:ln w="12700">
                <a:solidFill>
                  <a:srgbClr val="11649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62" dirty="0"/>
              </a:p>
            </p:txBody>
          </p:sp>
          <p:sp>
            <p:nvSpPr>
              <p:cNvPr id="480" name="Oval 479">
                <a:extLst>
                  <a:ext uri="{FF2B5EF4-FFF2-40B4-BE49-F238E27FC236}">
                    <a16:creationId xmlns:a16="http://schemas.microsoft.com/office/drawing/2014/main" id="{41C9B446-1B31-9247-B885-78BAB852D108}"/>
                  </a:ext>
                </a:extLst>
              </p:cNvPr>
              <p:cNvSpPr/>
              <p:nvPr/>
            </p:nvSpPr>
            <p:spPr>
              <a:xfrm rot="21417543">
                <a:off x="7274048" y="23613825"/>
                <a:ext cx="213121" cy="193237"/>
              </a:xfrm>
              <a:prstGeom prst="ellipse">
                <a:avLst/>
              </a:prstGeom>
              <a:noFill/>
              <a:ln w="12700">
                <a:solidFill>
                  <a:srgbClr val="11649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62" dirty="0"/>
              </a:p>
            </p:txBody>
          </p: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63A75550-E3A7-744F-9E0A-BB990B1C84A3}"/>
                  </a:ext>
                </a:extLst>
              </p:cNvPr>
              <p:cNvSpPr/>
              <p:nvPr/>
            </p:nvSpPr>
            <p:spPr>
              <a:xfrm rot="21417543">
                <a:off x="7476592" y="23667930"/>
                <a:ext cx="213121" cy="193237"/>
              </a:xfrm>
              <a:prstGeom prst="ellipse">
                <a:avLst/>
              </a:prstGeom>
              <a:noFill/>
              <a:ln w="12700">
                <a:solidFill>
                  <a:srgbClr val="11649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62" dirty="0"/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A9530BA0-5ED6-4343-B4D5-D016464529E9}"/>
                  </a:ext>
                </a:extLst>
              </p:cNvPr>
              <p:cNvSpPr/>
              <p:nvPr/>
            </p:nvSpPr>
            <p:spPr>
              <a:xfrm rot="21417543">
                <a:off x="7689315" y="23656025"/>
                <a:ext cx="213121" cy="193237"/>
              </a:xfrm>
              <a:prstGeom prst="ellipse">
                <a:avLst/>
              </a:prstGeom>
              <a:noFill/>
              <a:ln w="12700">
                <a:solidFill>
                  <a:srgbClr val="11649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62" dirty="0"/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804BEC96-BBD1-BC42-AF51-9D3E5A0683D0}"/>
                  </a:ext>
                </a:extLst>
              </p:cNvPr>
              <p:cNvSpPr/>
              <p:nvPr/>
            </p:nvSpPr>
            <p:spPr>
              <a:xfrm rot="21417543">
                <a:off x="7902040" y="23644120"/>
                <a:ext cx="213121" cy="193237"/>
              </a:xfrm>
              <a:prstGeom prst="ellipse">
                <a:avLst/>
              </a:prstGeom>
              <a:solidFill>
                <a:srgbClr val="CCFF99"/>
              </a:solidFill>
              <a:ln w="12700">
                <a:solidFill>
                  <a:srgbClr val="11649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62" dirty="0"/>
              </a:p>
            </p:txBody>
          </p:sp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7B629C32-3EB5-2243-864C-1E612AB39E2C}"/>
                  </a:ext>
                </a:extLst>
              </p:cNvPr>
              <p:cNvSpPr/>
              <p:nvPr/>
            </p:nvSpPr>
            <p:spPr>
              <a:xfrm rot="21417543">
                <a:off x="8114764" y="23632215"/>
                <a:ext cx="213121" cy="193237"/>
              </a:xfrm>
              <a:prstGeom prst="ellipse">
                <a:avLst/>
              </a:prstGeom>
              <a:solidFill>
                <a:srgbClr val="F7B370"/>
              </a:solidFill>
              <a:ln w="12700">
                <a:solidFill>
                  <a:srgbClr val="11649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62" dirty="0"/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F1505FFB-732B-6F4A-965A-8A0DA9A10396}"/>
                  </a:ext>
                </a:extLst>
              </p:cNvPr>
              <p:cNvSpPr/>
              <p:nvPr/>
            </p:nvSpPr>
            <p:spPr>
              <a:xfrm rot="10617543">
                <a:off x="10644455" y="23742634"/>
                <a:ext cx="213121" cy="193237"/>
              </a:xfrm>
              <a:prstGeom prst="ellipse">
                <a:avLst/>
              </a:prstGeom>
              <a:noFill/>
              <a:ln w="12700">
                <a:solidFill>
                  <a:srgbClr val="11649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62" dirty="0"/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id="{C1ECD0A0-B39C-D24C-BF78-07A73EEE60EE}"/>
                  </a:ext>
                </a:extLst>
              </p:cNvPr>
              <p:cNvSpPr/>
              <p:nvPr/>
            </p:nvSpPr>
            <p:spPr>
              <a:xfrm rot="10617543">
                <a:off x="10429731" y="23720409"/>
                <a:ext cx="213121" cy="193237"/>
              </a:xfrm>
              <a:prstGeom prst="ellipse">
                <a:avLst/>
              </a:prstGeom>
              <a:noFill/>
              <a:ln w="12700">
                <a:solidFill>
                  <a:srgbClr val="11649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62" dirty="0"/>
              </a:p>
            </p:txBody>
          </p:sp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5483083C-269F-4241-97B7-FE2EA4F10D7A}"/>
                  </a:ext>
                </a:extLst>
              </p:cNvPr>
              <p:cNvSpPr/>
              <p:nvPr/>
            </p:nvSpPr>
            <p:spPr>
              <a:xfrm rot="10617543">
                <a:off x="10215008" y="23698185"/>
                <a:ext cx="213121" cy="193237"/>
              </a:xfrm>
              <a:prstGeom prst="ellipse">
                <a:avLst/>
              </a:prstGeom>
              <a:noFill/>
              <a:ln w="12700">
                <a:solidFill>
                  <a:srgbClr val="11649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62" dirty="0"/>
              </a:p>
            </p:txBody>
          </p:sp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9700A9FE-D0AC-C24A-A2BB-7BA4391CB88E}"/>
                  </a:ext>
                </a:extLst>
              </p:cNvPr>
              <p:cNvSpPr/>
              <p:nvPr/>
            </p:nvSpPr>
            <p:spPr>
              <a:xfrm rot="10617543">
                <a:off x="10000284" y="23675960"/>
                <a:ext cx="213121" cy="193237"/>
              </a:xfrm>
              <a:prstGeom prst="ellipse">
                <a:avLst/>
              </a:prstGeom>
              <a:noFill/>
              <a:ln w="12700">
                <a:solidFill>
                  <a:srgbClr val="11649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62" dirty="0"/>
              </a:p>
            </p:txBody>
          </p:sp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04D3A8A3-41A0-D546-A9B1-9725812CE546}"/>
                  </a:ext>
                </a:extLst>
              </p:cNvPr>
              <p:cNvSpPr/>
              <p:nvPr/>
            </p:nvSpPr>
            <p:spPr>
              <a:xfrm rot="10617543">
                <a:off x="9789048" y="23718702"/>
                <a:ext cx="213121" cy="193237"/>
              </a:xfrm>
              <a:prstGeom prst="ellipse">
                <a:avLst/>
              </a:prstGeom>
              <a:noFill/>
              <a:ln w="12700">
                <a:solidFill>
                  <a:srgbClr val="11649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62" dirty="0"/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5AD6C0AE-CC5D-C345-B8AA-0E4A67171E51}"/>
                  </a:ext>
                </a:extLst>
              </p:cNvPr>
              <p:cNvSpPr/>
              <p:nvPr/>
            </p:nvSpPr>
            <p:spPr>
              <a:xfrm rot="10617543">
                <a:off x="9577811" y="23761444"/>
                <a:ext cx="213121" cy="193237"/>
              </a:xfrm>
              <a:prstGeom prst="ellipse">
                <a:avLst/>
              </a:prstGeom>
              <a:noFill/>
              <a:ln w="12700">
                <a:solidFill>
                  <a:srgbClr val="11649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62" dirty="0"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EF0921B3-4DE1-F44D-B2F2-C149E7AF097A}"/>
                  </a:ext>
                </a:extLst>
              </p:cNvPr>
              <p:cNvSpPr/>
              <p:nvPr/>
            </p:nvSpPr>
            <p:spPr>
              <a:xfrm rot="10617543">
                <a:off x="9375267" y="23707340"/>
                <a:ext cx="213121" cy="193237"/>
              </a:xfrm>
              <a:prstGeom prst="ellipse">
                <a:avLst/>
              </a:prstGeom>
              <a:noFill/>
              <a:ln w="12700">
                <a:solidFill>
                  <a:srgbClr val="11649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62" dirty="0"/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4995B0B2-A1FB-3C42-958D-294070D5CC50}"/>
                  </a:ext>
                </a:extLst>
              </p:cNvPr>
              <p:cNvSpPr/>
              <p:nvPr/>
            </p:nvSpPr>
            <p:spPr>
              <a:xfrm rot="10617543">
                <a:off x="9172723" y="23653235"/>
                <a:ext cx="213121" cy="193237"/>
              </a:xfrm>
              <a:prstGeom prst="ellipse">
                <a:avLst/>
              </a:prstGeom>
              <a:noFill/>
              <a:ln w="12700">
                <a:solidFill>
                  <a:srgbClr val="11649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62" dirty="0"/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id="{9D6D01BE-8511-494C-BA12-3EF355FBB560}"/>
                  </a:ext>
                </a:extLst>
              </p:cNvPr>
              <p:cNvSpPr/>
              <p:nvPr/>
            </p:nvSpPr>
            <p:spPr>
              <a:xfrm rot="10617543">
                <a:off x="8970179" y="23599130"/>
                <a:ext cx="213121" cy="193237"/>
              </a:xfrm>
              <a:prstGeom prst="ellipse">
                <a:avLst/>
              </a:prstGeom>
              <a:noFill/>
              <a:ln w="12700">
                <a:solidFill>
                  <a:srgbClr val="11649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62" dirty="0"/>
              </a:p>
            </p:txBody>
          </p:sp>
          <p:sp>
            <p:nvSpPr>
              <p:cNvPr id="494" name="Oval 493">
                <a:extLst>
                  <a:ext uri="{FF2B5EF4-FFF2-40B4-BE49-F238E27FC236}">
                    <a16:creationId xmlns:a16="http://schemas.microsoft.com/office/drawing/2014/main" id="{7672BD46-CA88-BE40-99D9-17A84C132594}"/>
                  </a:ext>
                </a:extLst>
              </p:cNvPr>
              <p:cNvSpPr/>
              <p:nvPr/>
            </p:nvSpPr>
            <p:spPr>
              <a:xfrm rot="10617543">
                <a:off x="8757456" y="23611035"/>
                <a:ext cx="213121" cy="193237"/>
              </a:xfrm>
              <a:prstGeom prst="ellipse">
                <a:avLst/>
              </a:prstGeom>
              <a:solidFill>
                <a:srgbClr val="CCFF99"/>
              </a:solidFill>
              <a:ln w="12700">
                <a:solidFill>
                  <a:srgbClr val="11649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62" dirty="0"/>
              </a:p>
            </p:txBody>
          </p:sp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8C755E8E-F0F9-5A44-90B2-46B33D11381B}"/>
                  </a:ext>
                </a:extLst>
              </p:cNvPr>
              <p:cNvSpPr/>
              <p:nvPr/>
            </p:nvSpPr>
            <p:spPr>
              <a:xfrm rot="10617543">
                <a:off x="8544732" y="23622940"/>
                <a:ext cx="213121" cy="193237"/>
              </a:xfrm>
              <a:prstGeom prst="ellipse">
                <a:avLst/>
              </a:prstGeom>
              <a:noFill/>
              <a:ln w="12700">
                <a:solidFill>
                  <a:srgbClr val="11649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62" dirty="0"/>
              </a:p>
            </p:txBody>
          </p:sp>
          <p:sp>
            <p:nvSpPr>
              <p:cNvPr id="496" name="Oval 495">
                <a:extLst>
                  <a:ext uri="{FF2B5EF4-FFF2-40B4-BE49-F238E27FC236}">
                    <a16:creationId xmlns:a16="http://schemas.microsoft.com/office/drawing/2014/main" id="{0FA1F528-2B79-ED4C-855D-1020E65B58BD}"/>
                  </a:ext>
                </a:extLst>
              </p:cNvPr>
              <p:cNvSpPr/>
              <p:nvPr/>
            </p:nvSpPr>
            <p:spPr>
              <a:xfrm rot="10617543">
                <a:off x="8332007" y="23634845"/>
                <a:ext cx="213121" cy="193237"/>
              </a:xfrm>
              <a:prstGeom prst="ellipse">
                <a:avLst/>
              </a:prstGeom>
              <a:noFill/>
              <a:ln w="12700">
                <a:solidFill>
                  <a:srgbClr val="11649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62" dirty="0"/>
              </a:p>
            </p:txBody>
          </p:sp>
          <p:sp>
            <p:nvSpPr>
              <p:cNvPr id="497" name="Right Brace 496">
                <a:extLst>
                  <a:ext uri="{FF2B5EF4-FFF2-40B4-BE49-F238E27FC236}">
                    <a16:creationId xmlns:a16="http://schemas.microsoft.com/office/drawing/2014/main" id="{28A52500-2C66-044F-B104-199E01BC17DB}"/>
                  </a:ext>
                </a:extLst>
              </p:cNvPr>
              <p:cNvSpPr/>
              <p:nvPr/>
            </p:nvSpPr>
            <p:spPr>
              <a:xfrm rot="16200000">
                <a:off x="6250872" y="22022888"/>
                <a:ext cx="256551" cy="2286897"/>
              </a:xfrm>
              <a:prstGeom prst="rightBrace">
                <a:avLst/>
              </a:prstGeom>
              <a:ln w="6350" cmpd="sng">
                <a:solidFill>
                  <a:srgbClr val="0D61C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362" dirty="0"/>
              </a:p>
            </p:txBody>
          </p:sp>
          <p:cxnSp>
            <p:nvCxnSpPr>
              <p:cNvPr id="498" name="Straight Connector 497">
                <a:extLst>
                  <a:ext uri="{FF2B5EF4-FFF2-40B4-BE49-F238E27FC236}">
                    <a16:creationId xmlns:a16="http://schemas.microsoft.com/office/drawing/2014/main" id="{5AED555C-914F-3145-8C05-BCB529FA49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220875" y="23235489"/>
                <a:ext cx="449" cy="401937"/>
              </a:xfrm>
              <a:prstGeom prst="line">
                <a:avLst/>
              </a:prstGeom>
              <a:ln w="6350" cmpd="sng">
                <a:solidFill>
                  <a:srgbClr val="0D61C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9" name="Group 498">
                <a:extLst>
                  <a:ext uri="{FF2B5EF4-FFF2-40B4-BE49-F238E27FC236}">
                    <a16:creationId xmlns:a16="http://schemas.microsoft.com/office/drawing/2014/main" id="{608741E4-468E-9A48-BD0C-C4C99C01C9D7}"/>
                  </a:ext>
                </a:extLst>
              </p:cNvPr>
              <p:cNvGrpSpPr/>
              <p:nvPr/>
            </p:nvGrpSpPr>
            <p:grpSpPr>
              <a:xfrm>
                <a:off x="8102102" y="21014048"/>
                <a:ext cx="264587" cy="2122401"/>
                <a:chOff x="8632813" y="1781244"/>
                <a:chExt cx="201313" cy="1781016"/>
              </a:xfrm>
            </p:grpSpPr>
            <p:sp>
              <p:nvSpPr>
                <p:cNvPr id="507" name="Rectangle 506">
                  <a:extLst>
                    <a:ext uri="{FF2B5EF4-FFF2-40B4-BE49-F238E27FC236}">
                      <a16:creationId xmlns:a16="http://schemas.microsoft.com/office/drawing/2014/main" id="{150BDF22-0015-EF49-916C-612A55A3AA85}"/>
                    </a:ext>
                  </a:extLst>
                </p:cNvPr>
                <p:cNvSpPr/>
                <p:nvPr/>
              </p:nvSpPr>
              <p:spPr>
                <a:xfrm>
                  <a:off x="8651825" y="3511346"/>
                  <a:ext cx="47791" cy="509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362" dirty="0"/>
                </a:p>
              </p:txBody>
            </p:sp>
            <p:grpSp>
              <p:nvGrpSpPr>
                <p:cNvPr id="508" name="Group 507">
                  <a:extLst>
                    <a:ext uri="{FF2B5EF4-FFF2-40B4-BE49-F238E27FC236}">
                      <a16:creationId xmlns:a16="http://schemas.microsoft.com/office/drawing/2014/main" id="{69C148AB-59FC-6D4B-8F9F-669342113217}"/>
                    </a:ext>
                  </a:extLst>
                </p:cNvPr>
                <p:cNvGrpSpPr/>
                <p:nvPr/>
              </p:nvGrpSpPr>
              <p:grpSpPr>
                <a:xfrm>
                  <a:off x="8632813" y="1781244"/>
                  <a:ext cx="201313" cy="1578198"/>
                  <a:chOff x="8737079" y="2267991"/>
                  <a:chExt cx="201313" cy="1578198"/>
                </a:xfrm>
              </p:grpSpPr>
              <p:sp>
                <p:nvSpPr>
                  <p:cNvPr id="510" name="TextBox 509">
                    <a:extLst>
                      <a:ext uri="{FF2B5EF4-FFF2-40B4-BE49-F238E27FC236}">
                        <a16:creationId xmlns:a16="http://schemas.microsoft.com/office/drawing/2014/main" id="{3CA1841A-87BD-0E4F-9535-49CD7CD74E4A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8442447" y="2562623"/>
                    <a:ext cx="790549" cy="20128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17" dirty="0">
                        <a:solidFill>
                          <a:srgbClr val="11649C"/>
                        </a:solidFill>
                      </a:rPr>
                      <a:t>VVVVVVVVV</a:t>
                    </a:r>
                  </a:p>
                </p:txBody>
              </p:sp>
              <p:sp>
                <p:nvSpPr>
                  <p:cNvPr id="511" name="TextBox 510">
                    <a:extLst>
                      <a:ext uri="{FF2B5EF4-FFF2-40B4-BE49-F238E27FC236}">
                        <a16:creationId xmlns:a16="http://schemas.microsoft.com/office/drawing/2014/main" id="{641008C0-CF3F-4440-A568-F0F9B3369366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8442475" y="3350272"/>
                    <a:ext cx="790549" cy="20128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17" dirty="0">
                        <a:solidFill>
                          <a:srgbClr val="11649C"/>
                        </a:solidFill>
                      </a:rPr>
                      <a:t>VVVVVVVVV</a:t>
                    </a:r>
                  </a:p>
                </p:txBody>
              </p:sp>
            </p:grpSp>
            <p:cxnSp>
              <p:nvCxnSpPr>
                <p:cNvPr id="509" name="Straight Connector 508">
                  <a:extLst>
                    <a:ext uri="{FF2B5EF4-FFF2-40B4-BE49-F238E27FC236}">
                      <a16:creationId xmlns:a16="http://schemas.microsoft.com/office/drawing/2014/main" id="{B677CA6B-CA2E-7B41-AE79-360D4721D9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65120" y="3415258"/>
                  <a:ext cx="59971" cy="1"/>
                </a:xfrm>
                <a:prstGeom prst="line">
                  <a:avLst/>
                </a:prstGeom>
                <a:ln w="12700" cmpd="sng">
                  <a:solidFill>
                    <a:srgbClr val="0D61C4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0" name="Right Brace 499">
                <a:extLst>
                  <a:ext uri="{FF2B5EF4-FFF2-40B4-BE49-F238E27FC236}">
                    <a16:creationId xmlns:a16="http://schemas.microsoft.com/office/drawing/2014/main" id="{15EA104F-1562-C742-ACB1-41B168D0C1CD}"/>
                  </a:ext>
                </a:extLst>
              </p:cNvPr>
              <p:cNvSpPr/>
              <p:nvPr/>
            </p:nvSpPr>
            <p:spPr>
              <a:xfrm rot="16200000">
                <a:off x="9843420" y="22241908"/>
                <a:ext cx="293417" cy="1743227"/>
              </a:xfrm>
              <a:prstGeom prst="rightBrace">
                <a:avLst/>
              </a:prstGeom>
              <a:ln w="6350" cmpd="sng">
                <a:solidFill>
                  <a:srgbClr val="0D61C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362" dirty="0"/>
              </a:p>
            </p:txBody>
          </p:sp>
          <p:sp>
            <p:nvSpPr>
              <p:cNvPr id="501" name="TextBox 500">
                <a:extLst>
                  <a:ext uri="{FF2B5EF4-FFF2-40B4-BE49-F238E27FC236}">
                    <a16:creationId xmlns:a16="http://schemas.microsoft.com/office/drawing/2014/main" id="{7209FB7F-C183-5245-8383-4BB3E4C8A695}"/>
                  </a:ext>
                </a:extLst>
              </p:cNvPr>
              <p:cNvSpPr txBox="1"/>
              <p:nvPr/>
            </p:nvSpPr>
            <p:spPr>
              <a:xfrm>
                <a:off x="5262372" y="22183927"/>
                <a:ext cx="2238318" cy="631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362" dirty="0">
                    <a:solidFill>
                      <a:srgbClr val="639140"/>
                    </a:solidFill>
                  </a:rPr>
                  <a:t>Glucagon specificity</a:t>
                </a:r>
                <a:endParaRPr lang="en-US" sz="2362" baseline="30000" dirty="0">
                  <a:solidFill>
                    <a:srgbClr val="639140"/>
                  </a:solidFill>
                </a:endParaRPr>
              </a:p>
              <a:p>
                <a:pPr lvl="0" algn="ctr"/>
                <a:r>
                  <a:rPr lang="en-US" sz="189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Improved weight loss</a:t>
                </a:r>
              </a:p>
            </p:txBody>
          </p:sp>
          <p:sp>
            <p:nvSpPr>
              <p:cNvPr id="502" name="TextBox 501">
                <a:extLst>
                  <a:ext uri="{FF2B5EF4-FFF2-40B4-BE49-F238E27FC236}">
                    <a16:creationId xmlns:a16="http://schemas.microsoft.com/office/drawing/2014/main" id="{D3289064-3B34-0144-B8EA-11E97C764F0C}"/>
                  </a:ext>
                </a:extLst>
              </p:cNvPr>
              <p:cNvSpPr txBox="1"/>
              <p:nvPr/>
            </p:nvSpPr>
            <p:spPr>
              <a:xfrm>
                <a:off x="8720317" y="22169559"/>
                <a:ext cx="2502540" cy="631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362" dirty="0">
                    <a:solidFill>
                      <a:srgbClr val="639140"/>
                    </a:solidFill>
                  </a:rPr>
                  <a:t>GLP-1 specificity</a:t>
                </a:r>
                <a:endParaRPr lang="en-US" sz="2362" baseline="30000" dirty="0">
                  <a:solidFill>
                    <a:srgbClr val="639140"/>
                  </a:solidFill>
                </a:endParaRPr>
              </a:p>
              <a:p>
                <a:pPr lvl="0" algn="ctr"/>
                <a:r>
                  <a:rPr lang="en-US" sz="189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Restores metabolic function</a:t>
                </a:r>
              </a:p>
            </p:txBody>
          </p:sp>
          <p:sp>
            <p:nvSpPr>
              <p:cNvPr id="503" name="TextBox 502">
                <a:extLst>
                  <a:ext uri="{FF2B5EF4-FFF2-40B4-BE49-F238E27FC236}">
                    <a16:creationId xmlns:a16="http://schemas.microsoft.com/office/drawing/2014/main" id="{A7642F45-4EE3-4243-97CA-E8F2468DEEE3}"/>
                  </a:ext>
                </a:extLst>
              </p:cNvPr>
              <p:cNvSpPr txBox="1"/>
              <p:nvPr/>
            </p:nvSpPr>
            <p:spPr>
              <a:xfrm>
                <a:off x="7630111" y="24276925"/>
                <a:ext cx="1688124" cy="631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362" dirty="0">
                    <a:solidFill>
                      <a:srgbClr val="639140"/>
                    </a:solidFill>
                  </a:rPr>
                  <a:t>Helix Stabilizer</a:t>
                </a:r>
              </a:p>
              <a:p>
                <a:pPr lvl="0" algn="ctr"/>
                <a:r>
                  <a:rPr lang="en-US" sz="189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Increased potency</a:t>
                </a:r>
              </a:p>
            </p:txBody>
          </p:sp>
          <p:sp>
            <p:nvSpPr>
              <p:cNvPr id="504" name="TextBox 503">
                <a:extLst>
                  <a:ext uri="{FF2B5EF4-FFF2-40B4-BE49-F238E27FC236}">
                    <a16:creationId xmlns:a16="http://schemas.microsoft.com/office/drawing/2014/main" id="{DDB4D9CC-517B-504A-A482-C26AA6AFA4E1}"/>
                  </a:ext>
                </a:extLst>
              </p:cNvPr>
              <p:cNvSpPr txBox="1"/>
              <p:nvPr/>
            </p:nvSpPr>
            <p:spPr>
              <a:xfrm>
                <a:off x="8585967" y="21252239"/>
                <a:ext cx="4146807" cy="746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62" dirty="0">
                    <a:solidFill>
                      <a:srgbClr val="639140"/>
                    </a:solidFill>
                  </a:rPr>
                  <a:t>EuPort</a:t>
                </a:r>
                <a:r>
                  <a:rPr lang="en-US" sz="2362" baseline="30000" dirty="0">
                    <a:solidFill>
                      <a:srgbClr val="639140"/>
                    </a:solidFill>
                  </a:rPr>
                  <a:t>™</a:t>
                </a:r>
                <a:r>
                  <a:rPr lang="en-US" sz="2362" dirty="0">
                    <a:solidFill>
                      <a:srgbClr val="639140"/>
                    </a:solidFill>
                  </a:rPr>
                  <a:t> domain</a:t>
                </a:r>
              </a:p>
              <a:p>
                <a:r>
                  <a:rPr lang="en-US" sz="189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Weekly dosing, improved GI tolerability</a:t>
                </a:r>
              </a:p>
            </p:txBody>
          </p:sp>
          <p:sp>
            <p:nvSpPr>
              <p:cNvPr id="505" name="Right Brace 504">
                <a:extLst>
                  <a:ext uri="{FF2B5EF4-FFF2-40B4-BE49-F238E27FC236}">
                    <a16:creationId xmlns:a16="http://schemas.microsoft.com/office/drawing/2014/main" id="{B00E3AC2-CF2C-A549-A8FE-CF748CBDAABB}"/>
                  </a:ext>
                </a:extLst>
              </p:cNvPr>
              <p:cNvSpPr/>
              <p:nvPr/>
            </p:nvSpPr>
            <p:spPr>
              <a:xfrm rot="5400000">
                <a:off x="4949212" y="23854090"/>
                <a:ext cx="203217" cy="191275"/>
              </a:xfrm>
              <a:prstGeom prst="rightBrace">
                <a:avLst/>
              </a:prstGeom>
              <a:ln w="6350" cmpd="sng">
                <a:solidFill>
                  <a:srgbClr val="0D61C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362" dirty="0"/>
              </a:p>
            </p:txBody>
          </p:sp>
          <p:sp>
            <p:nvSpPr>
              <p:cNvPr id="506" name="TextBox 505">
                <a:extLst>
                  <a:ext uri="{FF2B5EF4-FFF2-40B4-BE49-F238E27FC236}">
                    <a16:creationId xmlns:a16="http://schemas.microsoft.com/office/drawing/2014/main" id="{AC71053F-4754-C04A-8438-1BC7BAE387F7}"/>
                  </a:ext>
                </a:extLst>
              </p:cNvPr>
              <p:cNvSpPr txBox="1"/>
              <p:nvPr/>
            </p:nvSpPr>
            <p:spPr>
              <a:xfrm>
                <a:off x="4093658" y="24276925"/>
                <a:ext cx="1943711" cy="631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362" dirty="0">
                    <a:solidFill>
                      <a:srgbClr val="639140"/>
                    </a:solidFill>
                  </a:rPr>
                  <a:t>Modified residue</a:t>
                </a:r>
              </a:p>
              <a:p>
                <a:pPr lvl="0" algn="ctr"/>
                <a:r>
                  <a:rPr lang="en-US" sz="189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Protease stability</a:t>
                </a:r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7433D0E3-4355-2E4E-9879-08A2DBCDB616}"/>
                  </a:ext>
                </a:extLst>
              </p:cNvPr>
              <p:cNvSpPr/>
              <p:nvPr/>
            </p:nvSpPr>
            <p:spPr>
              <a:xfrm>
                <a:off x="8036433" y="22932076"/>
                <a:ext cx="383353" cy="347586"/>
              </a:xfrm>
              <a:prstGeom prst="ellipse">
                <a:avLst/>
              </a:prstGeom>
              <a:solidFill>
                <a:srgbClr val="071B7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62" dirty="0"/>
              </a:p>
            </p:txBody>
          </p:sp>
          <p:sp>
            <p:nvSpPr>
              <p:cNvPr id="467" name="TextBox 466">
                <a:extLst>
                  <a:ext uri="{FF2B5EF4-FFF2-40B4-BE49-F238E27FC236}">
                    <a16:creationId xmlns:a16="http://schemas.microsoft.com/office/drawing/2014/main" id="{1AC425C3-09E9-F940-BFCB-ACEEEA56DF3A}"/>
                  </a:ext>
                </a:extLst>
              </p:cNvPr>
              <p:cNvSpPr txBox="1"/>
              <p:nvPr/>
            </p:nvSpPr>
            <p:spPr>
              <a:xfrm>
                <a:off x="8136981" y="20885679"/>
                <a:ext cx="539920" cy="262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17" dirty="0">
                    <a:solidFill>
                      <a:srgbClr val="11649C"/>
                    </a:solidFill>
                  </a:rPr>
                  <a:t>COOH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C5A9EA1-090F-F740-AA6F-37E918698C52}"/>
                  </a:ext>
                </a:extLst>
              </p:cNvPr>
              <p:cNvSpPr txBox="1"/>
              <p:nvPr/>
            </p:nvSpPr>
            <p:spPr>
              <a:xfrm>
                <a:off x="3530607" y="20760011"/>
                <a:ext cx="4393002" cy="815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35" dirty="0"/>
                  <a:t>GLP-1:Glucagon </a:t>
                </a:r>
                <a:br>
                  <a:rPr lang="en-US" sz="2835" dirty="0"/>
                </a:br>
                <a:r>
                  <a:rPr lang="en-US" sz="2835" dirty="0"/>
                  <a:t>Balanced 1:1 agonism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72EBC8A-3F98-CC42-8157-FA393F7F7DB5}"/>
              </a:ext>
            </a:extLst>
          </p:cNvPr>
          <p:cNvGrpSpPr/>
          <p:nvPr/>
        </p:nvGrpSpPr>
        <p:grpSpPr>
          <a:xfrm>
            <a:off x="2612174" y="24477932"/>
            <a:ext cx="10594966" cy="5452240"/>
            <a:chOff x="17895717" y="5471402"/>
            <a:chExt cx="10594966" cy="5452240"/>
          </a:xfrm>
        </p:grpSpPr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81D5F364-BCD5-9D44-BAE5-0174B5A55157}"/>
                </a:ext>
              </a:extLst>
            </p:cNvPr>
            <p:cNvSpPr/>
            <p:nvPr/>
          </p:nvSpPr>
          <p:spPr>
            <a:xfrm>
              <a:off x="18003731" y="5471402"/>
              <a:ext cx="9179798" cy="113661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br>
                <a:rPr lang="en-US" sz="3307" cap="all" dirty="0">
                  <a:solidFill>
                    <a:srgbClr val="0F3F6C"/>
                  </a:solidFill>
                </a:rPr>
              </a:br>
              <a:r>
                <a:rPr lang="en-US" sz="2362" cap="all" dirty="0">
                  <a:solidFill>
                    <a:srgbClr val="002060"/>
                  </a:solidFill>
                </a:rPr>
                <a:t>Gubra AMYLIN nash Model in Male c57bl/6JR</a:t>
              </a:r>
              <a:r>
                <a:rPr lang="en-US" sz="2362" dirty="0">
                  <a:solidFill>
                    <a:srgbClr val="002060"/>
                  </a:solidFill>
                </a:rPr>
                <a:t>j</a:t>
              </a:r>
              <a:r>
                <a:rPr lang="en-US" sz="2362" cap="all" dirty="0">
                  <a:solidFill>
                    <a:srgbClr val="002060"/>
                  </a:solidFill>
                </a:rPr>
                <a:t> mice</a:t>
              </a:r>
              <a:endParaRPr lang="en-US" sz="3307" cap="all" dirty="0">
                <a:solidFill>
                  <a:srgbClr val="002060"/>
                </a:solidFill>
              </a:endParaRPr>
            </a:p>
          </p:txBody>
        </p: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8D8AE027-D092-A544-A5B2-69AAD0140378}"/>
                </a:ext>
              </a:extLst>
            </p:cNvPr>
            <p:cNvCxnSpPr/>
            <p:nvPr/>
          </p:nvCxnSpPr>
          <p:spPr>
            <a:xfrm>
              <a:off x="18122911" y="6599016"/>
              <a:ext cx="1036777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7C1C405-D547-5540-A75C-2DEB330E211F}"/>
                </a:ext>
              </a:extLst>
            </p:cNvPr>
            <p:cNvGrpSpPr/>
            <p:nvPr/>
          </p:nvGrpSpPr>
          <p:grpSpPr>
            <a:xfrm>
              <a:off x="17895717" y="6983532"/>
              <a:ext cx="10564097" cy="3940110"/>
              <a:chOff x="17895717" y="6722274"/>
              <a:chExt cx="10564097" cy="3940110"/>
            </a:xfrm>
          </p:grpSpPr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B490942B-4E3B-2C43-B9DD-CF024548F6ED}"/>
                  </a:ext>
                </a:extLst>
              </p:cNvPr>
              <p:cNvSpPr/>
              <p:nvPr/>
            </p:nvSpPr>
            <p:spPr>
              <a:xfrm>
                <a:off x="18585712" y="10351978"/>
                <a:ext cx="4691359" cy="310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17" dirty="0">
                    <a:solidFill>
                      <a:srgbClr val="32373B"/>
                    </a:solidFill>
                    <a:cs typeface="Arial"/>
                  </a:rPr>
                  <a:t>Hansen, HH, et al. (2017) Drug Disc Today </a:t>
                </a:r>
                <a:r>
                  <a:rPr lang="en-US" sz="1417" b="1" i="1" dirty="0">
                    <a:solidFill>
                      <a:srgbClr val="32373B"/>
                    </a:solidFill>
                    <a:cs typeface="Arial"/>
                  </a:rPr>
                  <a:t>22 (11)</a:t>
                </a:r>
                <a:r>
                  <a:rPr lang="en-US" sz="1417" dirty="0">
                    <a:solidFill>
                      <a:srgbClr val="32373B"/>
                    </a:solidFill>
                    <a:cs typeface="Arial"/>
                  </a:rPr>
                  <a:t>: 1707-18</a:t>
                </a:r>
                <a:endParaRPr lang="en-US" sz="1417" dirty="0"/>
              </a:p>
            </p:txBody>
          </p:sp>
          <p:sp>
            <p:nvSpPr>
              <p:cNvPr id="290" name="Pentagon 289">
                <a:extLst>
                  <a:ext uri="{FF2B5EF4-FFF2-40B4-BE49-F238E27FC236}">
                    <a16:creationId xmlns:a16="http://schemas.microsoft.com/office/drawing/2014/main" id="{82901D54-AE2D-504A-9513-A83489F5C3B4}"/>
                  </a:ext>
                </a:extLst>
              </p:cNvPr>
              <p:cNvSpPr/>
              <p:nvPr/>
            </p:nvSpPr>
            <p:spPr>
              <a:xfrm>
                <a:off x="19179240" y="7570764"/>
                <a:ext cx="3874230" cy="437869"/>
              </a:xfrm>
              <a:prstGeom prst="homePlate">
                <a:avLst/>
              </a:prstGeom>
              <a:solidFill>
                <a:srgbClr val="63914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90"/>
              </a:p>
            </p:txBody>
          </p:sp>
          <p:sp>
            <p:nvSpPr>
              <p:cNvPr id="291" name="Pentagon 290">
                <a:extLst>
                  <a:ext uri="{FF2B5EF4-FFF2-40B4-BE49-F238E27FC236}">
                    <a16:creationId xmlns:a16="http://schemas.microsoft.com/office/drawing/2014/main" id="{8EEC2D69-8581-754E-A4A9-4EE9FA0F45E3}"/>
                  </a:ext>
                </a:extLst>
              </p:cNvPr>
              <p:cNvSpPr/>
              <p:nvPr/>
            </p:nvSpPr>
            <p:spPr>
              <a:xfrm>
                <a:off x="23064953" y="7570764"/>
                <a:ext cx="820309" cy="437869"/>
              </a:xfrm>
              <a:prstGeom prst="homePlate">
                <a:avLst/>
              </a:prstGeom>
              <a:solidFill>
                <a:srgbClr val="678057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90"/>
              </a:p>
            </p:txBody>
          </p:sp>
          <p:sp>
            <p:nvSpPr>
              <p:cNvPr id="292" name="Pentagon 291">
                <a:extLst>
                  <a:ext uri="{FF2B5EF4-FFF2-40B4-BE49-F238E27FC236}">
                    <a16:creationId xmlns:a16="http://schemas.microsoft.com/office/drawing/2014/main" id="{B928C9BC-EB15-1D47-B542-D7C68E45F0DB}"/>
                  </a:ext>
                </a:extLst>
              </p:cNvPr>
              <p:cNvSpPr/>
              <p:nvPr/>
            </p:nvSpPr>
            <p:spPr>
              <a:xfrm>
                <a:off x="23916002" y="7570764"/>
                <a:ext cx="2157419" cy="437869"/>
              </a:xfrm>
              <a:prstGeom prst="homePlate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90"/>
              </a:p>
            </p:txBody>
          </p:sp>
          <p:sp>
            <p:nvSpPr>
              <p:cNvPr id="293" name="Pentagon 292">
                <a:extLst>
                  <a:ext uri="{FF2B5EF4-FFF2-40B4-BE49-F238E27FC236}">
                    <a16:creationId xmlns:a16="http://schemas.microsoft.com/office/drawing/2014/main" id="{D2D368D5-3048-5B44-A158-946FDD10DA04}"/>
                  </a:ext>
                </a:extLst>
              </p:cNvPr>
              <p:cNvSpPr/>
              <p:nvPr/>
            </p:nvSpPr>
            <p:spPr>
              <a:xfrm>
                <a:off x="26078446" y="7570764"/>
                <a:ext cx="744345" cy="437869"/>
              </a:xfrm>
              <a:prstGeom prst="homePlate">
                <a:avLst/>
              </a:prstGeom>
              <a:solidFill>
                <a:srgbClr val="071B7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7"/>
              </a:p>
            </p:txBody>
          </p:sp>
          <p:sp>
            <p:nvSpPr>
              <p:cNvPr id="294" name="TextBox 293">
                <a:extLst>
                  <a:ext uri="{FF2B5EF4-FFF2-40B4-BE49-F238E27FC236}">
                    <a16:creationId xmlns:a16="http://schemas.microsoft.com/office/drawing/2014/main" id="{462224DA-5DAF-4540-B768-0C77782E8840}"/>
                  </a:ext>
                </a:extLst>
              </p:cNvPr>
              <p:cNvSpPr txBox="1"/>
              <p:nvPr/>
            </p:nvSpPr>
            <p:spPr>
              <a:xfrm>
                <a:off x="19644199" y="7632288"/>
                <a:ext cx="2808067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Induce NASH by diet</a:t>
                </a:r>
              </a:p>
            </p:txBody>
          </p:sp>
          <p:sp>
            <p:nvSpPr>
              <p:cNvPr id="295" name="TextBox 294">
                <a:extLst>
                  <a:ext uri="{FF2B5EF4-FFF2-40B4-BE49-F238E27FC236}">
                    <a16:creationId xmlns:a16="http://schemas.microsoft.com/office/drawing/2014/main" id="{E3C5DB02-1AB5-744D-BA07-19917064B736}"/>
                  </a:ext>
                </a:extLst>
              </p:cNvPr>
              <p:cNvSpPr txBox="1"/>
              <p:nvPr/>
            </p:nvSpPr>
            <p:spPr>
              <a:xfrm>
                <a:off x="23000042" y="7623784"/>
                <a:ext cx="1796491" cy="383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45" dirty="0">
                    <a:solidFill>
                      <a:schemeClr val="bg1"/>
                    </a:solidFill>
                  </a:rPr>
                  <a:t>Stratification +</a:t>
                </a:r>
                <a:br>
                  <a:rPr lang="en-US" sz="945" dirty="0">
                    <a:solidFill>
                      <a:schemeClr val="bg1"/>
                    </a:solidFill>
                  </a:rPr>
                </a:br>
                <a:r>
                  <a:rPr lang="en-US" sz="945" dirty="0">
                    <a:solidFill>
                      <a:schemeClr val="bg1"/>
                    </a:solidFill>
                  </a:rPr>
                  <a:t>randomization</a:t>
                </a:r>
              </a:p>
            </p:txBody>
          </p:sp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5D69EAB9-9F65-C340-89D2-EEA89556EFDB}"/>
                  </a:ext>
                </a:extLst>
              </p:cNvPr>
              <p:cNvSpPr txBox="1"/>
              <p:nvPr/>
            </p:nvSpPr>
            <p:spPr>
              <a:xfrm>
                <a:off x="24114032" y="7635763"/>
                <a:ext cx="2761171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In vivo study period</a:t>
                </a:r>
              </a:p>
            </p:txBody>
          </p:sp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B2842335-D991-2C4F-8776-BC6B90ECC382}"/>
                  </a:ext>
                </a:extLst>
              </p:cNvPr>
              <p:cNvSpPr txBox="1"/>
              <p:nvPr/>
            </p:nvSpPr>
            <p:spPr>
              <a:xfrm>
                <a:off x="26062378" y="7554748"/>
                <a:ext cx="2397436" cy="430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Assay/</a:t>
                </a:r>
                <a:br>
                  <a:rPr lang="en-US" sz="1100" dirty="0">
                    <a:solidFill>
                      <a:schemeClr val="bg1"/>
                    </a:solidFill>
                  </a:rPr>
                </a:br>
                <a:r>
                  <a:rPr lang="en-US" sz="1100" dirty="0">
                    <a:solidFill>
                      <a:schemeClr val="bg1"/>
                    </a:solidFill>
                  </a:rPr>
                  <a:t>histology</a:t>
                </a:r>
              </a:p>
            </p:txBody>
          </p:sp>
          <p:sp>
            <p:nvSpPr>
              <p:cNvPr id="298" name="TextBox 297">
                <a:extLst>
                  <a:ext uri="{FF2B5EF4-FFF2-40B4-BE49-F238E27FC236}">
                    <a16:creationId xmlns:a16="http://schemas.microsoft.com/office/drawing/2014/main" id="{3B33CDEE-94D6-2443-A1C8-5FB9EB017A26}"/>
                  </a:ext>
                </a:extLst>
              </p:cNvPr>
              <p:cNvSpPr txBox="1"/>
              <p:nvPr/>
            </p:nvSpPr>
            <p:spPr>
              <a:xfrm>
                <a:off x="22305726" y="8388011"/>
                <a:ext cx="1549479" cy="528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17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Liver Bx</a:t>
                </a:r>
                <a:br>
                  <a:rPr lang="en-US" sz="1417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en-US" sz="1417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+ histology</a:t>
                </a:r>
              </a:p>
            </p:txBody>
          </p:sp>
          <p:sp>
            <p:nvSpPr>
              <p:cNvPr id="299" name="TextBox 298">
                <a:extLst>
                  <a:ext uri="{FF2B5EF4-FFF2-40B4-BE49-F238E27FC236}">
                    <a16:creationId xmlns:a16="http://schemas.microsoft.com/office/drawing/2014/main" id="{AC010FF3-5A0B-DB48-93CD-F8E3D2B97797}"/>
                  </a:ext>
                </a:extLst>
              </p:cNvPr>
              <p:cNvSpPr txBox="1"/>
              <p:nvPr/>
            </p:nvSpPr>
            <p:spPr>
              <a:xfrm>
                <a:off x="18472920" y="8367781"/>
                <a:ext cx="1374578" cy="310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17" dirty="0"/>
                  <a:t>Feeding</a:t>
                </a:r>
              </a:p>
            </p:txBody>
          </p:sp>
          <p:sp>
            <p:nvSpPr>
              <p:cNvPr id="300" name="TextBox 299">
                <a:extLst>
                  <a:ext uri="{FF2B5EF4-FFF2-40B4-BE49-F238E27FC236}">
                    <a16:creationId xmlns:a16="http://schemas.microsoft.com/office/drawing/2014/main" id="{586783AD-12E9-2D46-A0E2-1596B5C67577}"/>
                  </a:ext>
                </a:extLst>
              </p:cNvPr>
              <p:cNvSpPr txBox="1"/>
              <p:nvPr/>
            </p:nvSpPr>
            <p:spPr>
              <a:xfrm>
                <a:off x="23190150" y="8388011"/>
                <a:ext cx="1439751" cy="310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17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Dosing</a:t>
                </a:r>
              </a:p>
            </p:txBody>
          </p:sp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4612C7C0-49AC-4C46-A2E3-3125D0B78B3A}"/>
                  </a:ext>
                </a:extLst>
              </p:cNvPr>
              <p:cNvSpPr txBox="1"/>
              <p:nvPr/>
            </p:nvSpPr>
            <p:spPr>
              <a:xfrm>
                <a:off x="24923562" y="8388011"/>
                <a:ext cx="1388409" cy="528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17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MRI fat </a:t>
                </a:r>
                <a:br>
                  <a:rPr lang="en-US" sz="1417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en-US" sz="1417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body scan</a:t>
                </a:r>
              </a:p>
            </p:txBody>
          </p:sp>
          <p:sp>
            <p:nvSpPr>
              <p:cNvPr id="302" name="Up Arrow 301">
                <a:extLst>
                  <a:ext uri="{FF2B5EF4-FFF2-40B4-BE49-F238E27FC236}">
                    <a16:creationId xmlns:a16="http://schemas.microsoft.com/office/drawing/2014/main" id="{E7A1BFBA-7EBB-6E49-8E81-2E74C6C8088C}"/>
                  </a:ext>
                </a:extLst>
              </p:cNvPr>
              <p:cNvSpPr/>
              <p:nvPr/>
            </p:nvSpPr>
            <p:spPr>
              <a:xfrm>
                <a:off x="19109768" y="8141467"/>
                <a:ext cx="132409" cy="201715"/>
              </a:xfrm>
              <a:prstGeom prst="upArrow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90"/>
              </a:p>
            </p:txBody>
          </p:sp>
          <p:sp>
            <p:nvSpPr>
              <p:cNvPr id="303" name="Up Arrow 302">
                <a:extLst>
                  <a:ext uri="{FF2B5EF4-FFF2-40B4-BE49-F238E27FC236}">
                    <a16:creationId xmlns:a16="http://schemas.microsoft.com/office/drawing/2014/main" id="{EAB781B7-47E9-4B40-83D9-3F70E0A71D52}"/>
                  </a:ext>
                </a:extLst>
              </p:cNvPr>
              <p:cNvSpPr/>
              <p:nvPr/>
            </p:nvSpPr>
            <p:spPr>
              <a:xfrm>
                <a:off x="23014279" y="8157868"/>
                <a:ext cx="132409" cy="201715"/>
              </a:xfrm>
              <a:prstGeom prst="upArrow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90"/>
              </a:p>
            </p:txBody>
          </p:sp>
          <p:sp>
            <p:nvSpPr>
              <p:cNvPr id="304" name="Up Arrow 303">
                <a:extLst>
                  <a:ext uri="{FF2B5EF4-FFF2-40B4-BE49-F238E27FC236}">
                    <a16:creationId xmlns:a16="http://schemas.microsoft.com/office/drawing/2014/main" id="{B7F639AE-C60B-5640-828B-9614FF4D3E3B}"/>
                  </a:ext>
                </a:extLst>
              </p:cNvPr>
              <p:cNvSpPr/>
              <p:nvPr/>
            </p:nvSpPr>
            <p:spPr>
              <a:xfrm>
                <a:off x="23845716" y="8166066"/>
                <a:ext cx="132409" cy="201715"/>
              </a:xfrm>
              <a:prstGeom prst="upArrow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90"/>
              </a:p>
            </p:txBody>
          </p:sp>
          <p:sp>
            <p:nvSpPr>
              <p:cNvPr id="305" name="Up Arrow 304">
                <a:extLst>
                  <a:ext uri="{FF2B5EF4-FFF2-40B4-BE49-F238E27FC236}">
                    <a16:creationId xmlns:a16="http://schemas.microsoft.com/office/drawing/2014/main" id="{A582ECDD-3557-DD47-BF3E-6F80AC2D9E6E}"/>
                  </a:ext>
                </a:extLst>
              </p:cNvPr>
              <p:cNvSpPr/>
              <p:nvPr/>
            </p:nvSpPr>
            <p:spPr>
              <a:xfrm>
                <a:off x="25515827" y="8174268"/>
                <a:ext cx="132409" cy="201715"/>
              </a:xfrm>
              <a:prstGeom prst="upArrow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90"/>
              </a:p>
            </p:txBody>
          </p:sp>
          <p:sp>
            <p:nvSpPr>
              <p:cNvPr id="306" name="Up Arrow 305">
                <a:extLst>
                  <a:ext uri="{FF2B5EF4-FFF2-40B4-BE49-F238E27FC236}">
                    <a16:creationId xmlns:a16="http://schemas.microsoft.com/office/drawing/2014/main" id="{8FA30442-466A-2945-8463-DE77DE7158CA}"/>
                  </a:ext>
                </a:extLst>
              </p:cNvPr>
              <p:cNvSpPr/>
              <p:nvPr/>
            </p:nvSpPr>
            <p:spPr>
              <a:xfrm>
                <a:off x="26035937" y="8182466"/>
                <a:ext cx="132409" cy="201715"/>
              </a:xfrm>
              <a:prstGeom prst="upArrow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90"/>
              </a:p>
            </p:txBody>
          </p:sp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8CA40F98-7527-7549-A87C-9030D1449B7B}"/>
                  </a:ext>
                </a:extLst>
              </p:cNvPr>
              <p:cNvSpPr txBox="1"/>
              <p:nvPr/>
            </p:nvSpPr>
            <p:spPr>
              <a:xfrm>
                <a:off x="22409665" y="8992868"/>
                <a:ext cx="1569652" cy="746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17" i="1" dirty="0">
                    <a:solidFill>
                      <a:srgbClr val="C00000"/>
                    </a:solidFill>
                  </a:rPr>
                  <a:t>Confirmed NASH</a:t>
                </a:r>
              </a:p>
              <a:p>
                <a:r>
                  <a:rPr lang="en-US" sz="1417" i="1" dirty="0">
                    <a:solidFill>
                      <a:srgbClr val="C00000"/>
                    </a:solidFill>
                  </a:rPr>
                  <a:t>Steatosis ≥ 2</a:t>
                </a:r>
                <a:br>
                  <a:rPr lang="en-US" sz="1417" i="1" dirty="0">
                    <a:solidFill>
                      <a:srgbClr val="C00000"/>
                    </a:solidFill>
                  </a:rPr>
                </a:br>
                <a:r>
                  <a:rPr lang="en-US" sz="1417" i="1" dirty="0">
                    <a:solidFill>
                      <a:srgbClr val="C00000"/>
                    </a:solidFill>
                  </a:rPr>
                  <a:t>Fibrosis ≥ 1</a:t>
                </a:r>
              </a:p>
            </p:txBody>
          </p:sp>
          <p:sp>
            <p:nvSpPr>
              <p:cNvPr id="308" name="TextBox 307">
                <a:extLst>
                  <a:ext uri="{FF2B5EF4-FFF2-40B4-BE49-F238E27FC236}">
                    <a16:creationId xmlns:a16="http://schemas.microsoft.com/office/drawing/2014/main" id="{8A812D7D-2A96-3F47-9813-BB5DBD095975}"/>
                  </a:ext>
                </a:extLst>
              </p:cNvPr>
              <p:cNvSpPr txBox="1"/>
              <p:nvPr/>
            </p:nvSpPr>
            <p:spPr>
              <a:xfrm>
                <a:off x="25985676" y="8885063"/>
                <a:ext cx="1454273" cy="746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17" i="1" dirty="0">
                    <a:solidFill>
                      <a:srgbClr val="C00000"/>
                    </a:solidFill>
                  </a:rPr>
                  <a:t>All results compared to paired baseline</a:t>
                </a:r>
              </a:p>
            </p:txBody>
          </p:sp>
          <p:sp>
            <p:nvSpPr>
              <p:cNvPr id="309" name="TextBox 308">
                <a:extLst>
                  <a:ext uri="{FF2B5EF4-FFF2-40B4-BE49-F238E27FC236}">
                    <a16:creationId xmlns:a16="http://schemas.microsoft.com/office/drawing/2014/main" id="{12E5531E-A178-664B-84E3-FDBF0F65DDDF}"/>
                  </a:ext>
                </a:extLst>
              </p:cNvPr>
              <p:cNvSpPr txBox="1"/>
              <p:nvPr/>
            </p:nvSpPr>
            <p:spPr>
              <a:xfrm>
                <a:off x="17895717" y="6980929"/>
                <a:ext cx="1394113" cy="383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90" dirty="0"/>
                  <a:t>Week</a:t>
                </a:r>
              </a:p>
            </p:txBody>
          </p:sp>
          <p:sp>
            <p:nvSpPr>
              <p:cNvPr id="310" name="TextBox 309">
                <a:extLst>
                  <a:ext uri="{FF2B5EF4-FFF2-40B4-BE49-F238E27FC236}">
                    <a16:creationId xmlns:a16="http://schemas.microsoft.com/office/drawing/2014/main" id="{A7573CA9-A21E-1D40-BE63-E6285BEC25EF}"/>
                  </a:ext>
                </a:extLst>
              </p:cNvPr>
              <p:cNvSpPr txBox="1"/>
              <p:nvPr/>
            </p:nvSpPr>
            <p:spPr>
              <a:xfrm>
                <a:off x="18506808" y="6980929"/>
                <a:ext cx="1256259" cy="383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90" dirty="0"/>
                  <a:t>-32</a:t>
                </a:r>
              </a:p>
            </p:txBody>
          </p:sp>
          <p:sp>
            <p:nvSpPr>
              <p:cNvPr id="313" name="TextBox 312">
                <a:extLst>
                  <a:ext uri="{FF2B5EF4-FFF2-40B4-BE49-F238E27FC236}">
                    <a16:creationId xmlns:a16="http://schemas.microsoft.com/office/drawing/2014/main" id="{7D01E079-04F9-BA4C-B70E-728FA04C4BC1}"/>
                  </a:ext>
                </a:extLst>
              </p:cNvPr>
              <p:cNvSpPr txBox="1"/>
              <p:nvPr/>
            </p:nvSpPr>
            <p:spPr>
              <a:xfrm>
                <a:off x="25432946" y="6980929"/>
                <a:ext cx="1256259" cy="383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90" dirty="0"/>
                  <a:t>12</a:t>
                </a:r>
              </a:p>
            </p:txBody>
          </p:sp>
          <p:cxnSp>
            <p:nvCxnSpPr>
              <p:cNvPr id="314" name="Straight Arrow Connector 313">
                <a:extLst>
                  <a:ext uri="{FF2B5EF4-FFF2-40B4-BE49-F238E27FC236}">
                    <a16:creationId xmlns:a16="http://schemas.microsoft.com/office/drawing/2014/main" id="{314F44A9-94DB-6944-9C5A-AB3D49F235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49264" y="6990210"/>
                <a:ext cx="6886688" cy="0"/>
              </a:xfrm>
              <a:prstGeom prst="straightConnector1">
                <a:avLst/>
              </a:prstGeom>
              <a:ln w="12700" cmpd="sng">
                <a:solidFill>
                  <a:srgbClr val="00206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1892C11A-0D05-D641-97A8-54A321CD3BB0}"/>
                  </a:ext>
                </a:extLst>
              </p:cNvPr>
              <p:cNvSpPr txBox="1"/>
              <p:nvPr/>
            </p:nvSpPr>
            <p:spPr>
              <a:xfrm>
                <a:off x="21421819" y="6722274"/>
                <a:ext cx="4089902" cy="38318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890" i="1" dirty="0"/>
                  <a:t>High trans-fat, fructose, cholesterol diet</a:t>
                </a:r>
              </a:p>
            </p:txBody>
          </p:sp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4C6CEA75-8C10-C84A-A63F-865D147C630E}"/>
                  </a:ext>
                </a:extLst>
              </p:cNvPr>
              <p:cNvSpPr txBox="1"/>
              <p:nvPr/>
            </p:nvSpPr>
            <p:spPr>
              <a:xfrm>
                <a:off x="23208400" y="6980929"/>
                <a:ext cx="1256259" cy="383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90" dirty="0"/>
                  <a:t>0</a:t>
                </a:r>
              </a:p>
            </p:txBody>
          </p:sp>
          <p:sp>
            <p:nvSpPr>
              <p:cNvPr id="311" name="TextBox 310">
                <a:extLst>
                  <a:ext uri="{FF2B5EF4-FFF2-40B4-BE49-F238E27FC236}">
                    <a16:creationId xmlns:a16="http://schemas.microsoft.com/office/drawing/2014/main" id="{7774663D-5559-414B-9932-14FD594B4D5F}"/>
                  </a:ext>
                </a:extLst>
              </p:cNvPr>
              <p:cNvSpPr txBox="1"/>
              <p:nvPr/>
            </p:nvSpPr>
            <p:spPr>
              <a:xfrm>
                <a:off x="22381879" y="6980929"/>
                <a:ext cx="1256259" cy="383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90" dirty="0"/>
                  <a:t>-1</a:t>
                </a:r>
              </a:p>
            </p:txBody>
          </p:sp>
          <p:sp>
            <p:nvSpPr>
              <p:cNvPr id="518" name="Pentagon 517">
                <a:extLst>
                  <a:ext uri="{FF2B5EF4-FFF2-40B4-BE49-F238E27FC236}">
                    <a16:creationId xmlns:a16="http://schemas.microsoft.com/office/drawing/2014/main" id="{A2344D04-4839-A547-B549-2D9D11DA1AF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907393" y="9138519"/>
                <a:ext cx="2124131" cy="310407"/>
              </a:xfrm>
              <a:prstGeom prst="homePlat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endParaRPr lang="en-US" sz="1417" b="1" dirty="0"/>
              </a:p>
            </p:txBody>
          </p:sp>
          <p:sp>
            <p:nvSpPr>
              <p:cNvPr id="519" name="Pentagon 518">
                <a:extLst>
                  <a:ext uri="{FF2B5EF4-FFF2-40B4-BE49-F238E27FC236}">
                    <a16:creationId xmlns:a16="http://schemas.microsoft.com/office/drawing/2014/main" id="{131E21CD-3A1D-ED44-8B24-29DA44F9AE6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907393" y="9497905"/>
                <a:ext cx="2124131" cy="310407"/>
              </a:xfrm>
              <a:prstGeom prst="homePlate">
                <a:avLst/>
              </a:prstGeom>
              <a:solidFill>
                <a:srgbClr val="889253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endParaRPr lang="en-US" sz="1417" b="1" dirty="0"/>
              </a:p>
            </p:txBody>
          </p:sp>
          <p:sp>
            <p:nvSpPr>
              <p:cNvPr id="520" name="Pentagon 519">
                <a:extLst>
                  <a:ext uri="{FF2B5EF4-FFF2-40B4-BE49-F238E27FC236}">
                    <a16:creationId xmlns:a16="http://schemas.microsoft.com/office/drawing/2014/main" id="{274760C0-A942-B649-BF46-D64B70C3FB9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907393" y="9857272"/>
                <a:ext cx="2124131" cy="310407"/>
              </a:xfrm>
              <a:prstGeom prst="homePlate">
                <a:avLst/>
              </a:prstGeom>
              <a:solidFill>
                <a:srgbClr val="92D050">
                  <a:alpha val="69000"/>
                </a:srgb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endParaRPr lang="en-US" sz="1417" b="1" dirty="0"/>
              </a:p>
            </p:txBody>
          </p:sp>
          <p:sp>
            <p:nvSpPr>
              <p:cNvPr id="522" name="Pentagon 521">
                <a:extLst>
                  <a:ext uri="{FF2B5EF4-FFF2-40B4-BE49-F238E27FC236}">
                    <a16:creationId xmlns:a16="http://schemas.microsoft.com/office/drawing/2014/main" id="{3021764D-413F-3F4E-BEFA-AA91215E501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907394" y="10207267"/>
                <a:ext cx="2124108" cy="310407"/>
              </a:xfrm>
              <a:prstGeom prst="homePlate">
                <a:avLst/>
              </a:prstGeom>
              <a:solidFill>
                <a:schemeClr val="tx1">
                  <a:alpha val="69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endParaRPr lang="en-US" sz="1417" b="1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6BB6080-721F-0946-A204-D8487F8FC9FD}"/>
                  </a:ext>
                </a:extLst>
              </p:cNvPr>
              <p:cNvSpPr txBox="1"/>
              <p:nvPr/>
            </p:nvSpPr>
            <p:spPr>
              <a:xfrm>
                <a:off x="23879376" y="9161354"/>
                <a:ext cx="1660028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/>
                  <a:t>vehicle (PO, SC) (n=12)</a:t>
                </a:r>
              </a:p>
            </p:txBody>
          </p:sp>
          <p:sp>
            <p:nvSpPr>
              <p:cNvPr id="523" name="TextBox 522">
                <a:extLst>
                  <a:ext uri="{FF2B5EF4-FFF2-40B4-BE49-F238E27FC236}">
                    <a16:creationId xmlns:a16="http://schemas.microsoft.com/office/drawing/2014/main" id="{1D4E27BC-9A36-FB44-B252-70977FC01C27}"/>
                  </a:ext>
                </a:extLst>
              </p:cNvPr>
              <p:cNvSpPr txBox="1"/>
              <p:nvPr/>
            </p:nvSpPr>
            <p:spPr>
              <a:xfrm>
                <a:off x="23879376" y="9510085"/>
                <a:ext cx="1989637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/>
                  <a:t>ALT-801 (5 nmol/kg  SC) (n=12)</a:t>
                </a:r>
              </a:p>
            </p:txBody>
          </p:sp>
          <p:sp>
            <p:nvSpPr>
              <p:cNvPr id="524" name="TextBox 523">
                <a:extLst>
                  <a:ext uri="{FF2B5EF4-FFF2-40B4-BE49-F238E27FC236}">
                    <a16:creationId xmlns:a16="http://schemas.microsoft.com/office/drawing/2014/main" id="{2296384E-1C5C-2C4A-9DE2-49E16E67185D}"/>
                  </a:ext>
                </a:extLst>
              </p:cNvPr>
              <p:cNvSpPr txBox="1"/>
              <p:nvPr/>
            </p:nvSpPr>
            <p:spPr>
              <a:xfrm>
                <a:off x="23879376" y="9892064"/>
                <a:ext cx="200027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/>
                  <a:t>ALT-801 (10 nmol/kg SC) (n=12)</a:t>
                </a:r>
              </a:p>
            </p:txBody>
          </p:sp>
          <p:sp>
            <p:nvSpPr>
              <p:cNvPr id="526" name="TextBox 525">
                <a:extLst>
                  <a:ext uri="{FF2B5EF4-FFF2-40B4-BE49-F238E27FC236}">
                    <a16:creationId xmlns:a16="http://schemas.microsoft.com/office/drawing/2014/main" id="{1BEBAB82-C8DC-C44B-9B68-135A98F409D7}"/>
                  </a:ext>
                </a:extLst>
              </p:cNvPr>
              <p:cNvSpPr txBox="1"/>
              <p:nvPr/>
            </p:nvSpPr>
            <p:spPr>
              <a:xfrm>
                <a:off x="23879377" y="10231426"/>
                <a:ext cx="23393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>
                    <a:solidFill>
                      <a:schemeClr val="bg1"/>
                    </a:solidFill>
                  </a:rPr>
                  <a:t>semaglutide (10 nmol/kg SC) (n=12)</a:t>
                </a:r>
              </a:p>
            </p:txBody>
          </p:sp>
          <p:sp>
            <p:nvSpPr>
              <p:cNvPr id="527" name="TextBox 526">
                <a:extLst>
                  <a:ext uri="{FF2B5EF4-FFF2-40B4-BE49-F238E27FC236}">
                    <a16:creationId xmlns:a16="http://schemas.microsoft.com/office/drawing/2014/main" id="{818A6ED0-2D3D-D34F-ABF7-969310A50403}"/>
                  </a:ext>
                </a:extLst>
              </p:cNvPr>
              <p:cNvSpPr txBox="1"/>
              <p:nvPr/>
            </p:nvSpPr>
            <p:spPr>
              <a:xfrm>
                <a:off x="25958182" y="8388011"/>
                <a:ext cx="1388409" cy="528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17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Necropsy/</a:t>
                </a:r>
              </a:p>
              <a:p>
                <a:r>
                  <a:rPr lang="en-US" sz="1417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RNA seq</a:t>
                </a:r>
              </a:p>
            </p:txBody>
          </p:sp>
        </p:grpSp>
      </p:grpSp>
      <p:cxnSp>
        <p:nvCxnSpPr>
          <p:cNvPr id="645" name="Straight Connector 644">
            <a:extLst>
              <a:ext uri="{FF2B5EF4-FFF2-40B4-BE49-F238E27FC236}">
                <a16:creationId xmlns:a16="http://schemas.microsoft.com/office/drawing/2014/main" id="{E3540FF2-D1C9-C641-8E24-BA5D58061122}"/>
              </a:ext>
            </a:extLst>
          </p:cNvPr>
          <p:cNvCxnSpPr>
            <a:cxnSpLocks/>
          </p:cNvCxnSpPr>
          <p:nvPr/>
        </p:nvCxnSpPr>
        <p:spPr>
          <a:xfrm>
            <a:off x="30437648" y="23046571"/>
            <a:ext cx="1815356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6" name="Straight Connector 645">
            <a:extLst>
              <a:ext uri="{FF2B5EF4-FFF2-40B4-BE49-F238E27FC236}">
                <a16:creationId xmlns:a16="http://schemas.microsoft.com/office/drawing/2014/main" id="{C97EB828-2500-424B-B101-8E784C8BA0CA}"/>
              </a:ext>
            </a:extLst>
          </p:cNvPr>
          <p:cNvCxnSpPr>
            <a:cxnSpLocks/>
          </p:cNvCxnSpPr>
          <p:nvPr/>
        </p:nvCxnSpPr>
        <p:spPr>
          <a:xfrm>
            <a:off x="30417729" y="28267552"/>
            <a:ext cx="1835636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B9734A9-57ED-B74D-8E4C-A1293B4EA671}"/>
              </a:ext>
            </a:extLst>
          </p:cNvPr>
          <p:cNvGrpSpPr/>
          <p:nvPr/>
        </p:nvGrpSpPr>
        <p:grpSpPr>
          <a:xfrm>
            <a:off x="1659188" y="4386352"/>
            <a:ext cx="14543979" cy="5475336"/>
            <a:chOff x="1659188" y="4974178"/>
            <a:chExt cx="14543979" cy="54753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83592-C993-EC48-9A14-DB418C5C7871}"/>
                </a:ext>
              </a:extLst>
            </p:cNvPr>
            <p:cNvSpPr/>
            <p:nvPr/>
          </p:nvSpPr>
          <p:spPr>
            <a:xfrm>
              <a:off x="1659188" y="6631895"/>
              <a:ext cx="13393000" cy="528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69987" indent="-569987">
                <a:spcBef>
                  <a:spcPts val="1890"/>
                </a:spcBef>
                <a:buClr>
                  <a:srgbClr val="0D61C4"/>
                </a:buClr>
                <a:buFont typeface="Arial" panose="020B0604020202020204" pitchFamily="34" charset="0"/>
                <a:buChar char="•"/>
              </a:pPr>
              <a:endParaRPr lang="en-US" sz="2835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E2FFEB0-1B28-6748-8D23-8C34487F0145}"/>
                </a:ext>
              </a:extLst>
            </p:cNvPr>
            <p:cNvSpPr/>
            <p:nvPr/>
          </p:nvSpPr>
          <p:spPr>
            <a:xfrm>
              <a:off x="2284209" y="4974178"/>
              <a:ext cx="12695409" cy="163263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sz="2835" b="1" dirty="0">
                  <a:solidFill>
                    <a:srgbClr val="0070C0"/>
                  </a:solidFill>
                </a:rPr>
                <a:t>NASH and NAFLD</a:t>
              </a:r>
              <a:br>
                <a:rPr lang="en-US" sz="2835" b="1" dirty="0">
                  <a:solidFill>
                    <a:schemeClr val="accent6"/>
                  </a:solidFill>
                </a:rPr>
              </a:br>
              <a:r>
                <a:rPr lang="en-US" sz="2362" cap="all" dirty="0">
                  <a:solidFill>
                    <a:srgbClr val="002060"/>
                  </a:solidFill>
                </a:rPr>
                <a:t>hepatic manifestations of obesity and metabolic syndrome</a:t>
              </a:r>
              <a:endParaRPr lang="en-US" sz="2835" cap="all" dirty="0">
                <a:solidFill>
                  <a:srgbClr val="002060"/>
                </a:solidFill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CDDE53A-33AC-984A-88AB-D310B65AFF06}"/>
                </a:ext>
              </a:extLst>
            </p:cNvPr>
            <p:cNvCxnSpPr>
              <a:cxnSpLocks/>
            </p:cNvCxnSpPr>
            <p:nvPr/>
          </p:nvCxnSpPr>
          <p:spPr>
            <a:xfrm>
              <a:off x="2399232" y="6651316"/>
              <a:ext cx="1036777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27C25AC-0B34-0942-B90C-2B2E31918784}"/>
                </a:ext>
              </a:extLst>
            </p:cNvPr>
            <p:cNvSpPr/>
            <p:nvPr/>
          </p:nvSpPr>
          <p:spPr>
            <a:xfrm>
              <a:off x="1796142" y="6838269"/>
              <a:ext cx="14407025" cy="36112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62489" indent="-562489">
                <a:spcAft>
                  <a:spcPts val="2835"/>
                </a:spcAft>
                <a:buFont typeface="Arial" panose="020B0604020202020204" pitchFamily="34" charset="0"/>
                <a:buChar char="•"/>
              </a:pPr>
              <a:r>
                <a:rPr lang="en-US" sz="2600" dirty="0"/>
                <a:t>Body weight loss of 10% or greater  improves the metabolic derangements and liver disease in most NASH patients, suggesting metabolic modulators may be effective in the control of the disease (Vilar-Gomez 2015). </a:t>
              </a:r>
            </a:p>
            <a:p>
              <a:pPr marL="562489" indent="-562489">
                <a:spcAft>
                  <a:spcPts val="2835"/>
                </a:spcAft>
                <a:buFont typeface="Arial" panose="020B0604020202020204" pitchFamily="34" charset="0"/>
                <a:buChar char="•"/>
              </a:pPr>
              <a:r>
                <a:rPr lang="en-US" sz="2600" dirty="0"/>
                <a:t>GLP-1 agonists show promise for NASH, but weight loss associated with these agents at approved doses is modest and  associated with side effects (Armstrong 2016, Gomez-Peralta 2019, </a:t>
              </a:r>
              <a:r>
                <a:rPr lang="en-US" sz="2600" dirty="0" err="1"/>
                <a:t>Nauck</a:t>
              </a:r>
              <a:r>
                <a:rPr lang="en-US" sz="2600" dirty="0"/>
                <a:t> 2019). </a:t>
              </a:r>
            </a:p>
            <a:p>
              <a:pPr marL="562489" indent="-562489">
                <a:spcAft>
                  <a:spcPts val="2835"/>
                </a:spcAft>
                <a:buFont typeface="Arial" panose="020B0604020202020204" pitchFamily="34" charset="0"/>
                <a:buChar char="•"/>
              </a:pPr>
              <a:r>
                <a:rPr lang="en-US" sz="2600" dirty="0"/>
                <a:t>Glucagon receptor activation has direct effects on lipolysis, basal energy expenditure and liver lipid metabolism and may act synergistically with GLP-1 in the treatment of obesity and NASH (Day 2012). </a:t>
              </a:r>
              <a:endParaRPr lang="en-US" sz="2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CB0F3FC-FB49-FD49-BFCD-875E1B8C76E8}"/>
              </a:ext>
            </a:extLst>
          </p:cNvPr>
          <p:cNvGrpSpPr/>
          <p:nvPr/>
        </p:nvGrpSpPr>
        <p:grpSpPr>
          <a:xfrm>
            <a:off x="1709406" y="22211199"/>
            <a:ext cx="13404546" cy="2339966"/>
            <a:chOff x="1807378" y="17677076"/>
            <a:chExt cx="13404546" cy="2339966"/>
          </a:xfrm>
        </p:grpSpPr>
        <p:sp>
          <p:nvSpPr>
            <p:cNvPr id="551" name="TextBox 550">
              <a:extLst>
                <a:ext uri="{FF2B5EF4-FFF2-40B4-BE49-F238E27FC236}">
                  <a16:creationId xmlns:a16="http://schemas.microsoft.com/office/drawing/2014/main" id="{E249AEC6-9D4B-DC46-BB0A-275FDC44980A}"/>
                </a:ext>
              </a:extLst>
            </p:cNvPr>
            <p:cNvSpPr txBox="1"/>
            <p:nvPr/>
          </p:nvSpPr>
          <p:spPr>
            <a:xfrm>
              <a:off x="4926541" y="17677076"/>
              <a:ext cx="7082636" cy="1110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14" dirty="0"/>
                <a:t>Aim and Methods</a:t>
              </a:r>
            </a:p>
          </p:txBody>
        </p:sp>
        <p:sp>
          <p:nvSpPr>
            <p:cNvPr id="552" name="Rectangle 551">
              <a:extLst>
                <a:ext uri="{FF2B5EF4-FFF2-40B4-BE49-F238E27FC236}">
                  <a16:creationId xmlns:a16="http://schemas.microsoft.com/office/drawing/2014/main" id="{31A272DC-A8F3-BC4C-8BEA-90665D16B962}"/>
                </a:ext>
              </a:extLst>
            </p:cNvPr>
            <p:cNvSpPr/>
            <p:nvPr/>
          </p:nvSpPr>
          <p:spPr>
            <a:xfrm>
              <a:off x="1807378" y="19124490"/>
              <a:ext cx="13404546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69987" indent="-569987">
                <a:spcBef>
                  <a:spcPts val="11338"/>
                </a:spcBef>
                <a:buClr>
                  <a:srgbClr val="0D61C4"/>
                </a:buClr>
                <a:buFont typeface="Arial" panose="020B0604020202020204" pitchFamily="34" charset="0"/>
                <a:buChar char="•"/>
              </a:pPr>
              <a:r>
                <a:rPr lang="en-US" sz="2600" dirty="0"/>
                <a:t>We compared ALT-801, a balanced and long-acting GLP-1/glucagon receptor dual agonist, and semaglutide, a GLP-1 agonist, in a biopsy-confirmed DIO mouse NASH model.</a:t>
              </a:r>
              <a:endParaRPr lang="en-US" sz="2600" dirty="0">
                <a:solidFill>
                  <a:srgbClr val="000000"/>
                </a:solidFill>
              </a:endParaRPr>
            </a:p>
          </p:txBody>
        </p: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15ED3BF3-080D-DC49-81DC-E8A0DF4FE681}"/>
                </a:ext>
              </a:extLst>
            </p:cNvPr>
            <p:cNvCxnSpPr>
              <a:cxnSpLocks/>
            </p:cNvCxnSpPr>
            <p:nvPr/>
          </p:nvCxnSpPr>
          <p:spPr>
            <a:xfrm>
              <a:off x="2404549" y="18836976"/>
              <a:ext cx="11441711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1" name="Rectangle 400">
            <a:extLst>
              <a:ext uri="{FF2B5EF4-FFF2-40B4-BE49-F238E27FC236}">
                <a16:creationId xmlns:a16="http://schemas.microsoft.com/office/drawing/2014/main" id="{F5130987-7F92-8D4A-AC8F-339DFA5185CA}"/>
              </a:ext>
            </a:extLst>
          </p:cNvPr>
          <p:cNvSpPr/>
          <p:nvPr/>
        </p:nvSpPr>
        <p:spPr>
          <a:xfrm>
            <a:off x="2373313" y="30448961"/>
            <a:ext cx="12248849" cy="1410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890" b="1" dirty="0">
                <a:ea typeface="Calibri" panose="020F0502020204030204" pitchFamily="34" charset="0"/>
                <a:cs typeface="Times New Roman" panose="02020603050405020304" pitchFamily="18" charset="0"/>
              </a:rPr>
              <a:t>Method:</a:t>
            </a:r>
            <a:r>
              <a:rPr lang="en-US" sz="189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90" dirty="0"/>
              <a:t>Male C57BL/6J mice were fed an AMLN diet high in trans-fat, fructose and cholesterol for 32 weeks. Animals with biopsy-confirmed steatosis (score ≥2) and fibrosis (stage ≥1) received ALT-801 (10 nmol/kg; SC), semaglutide (10 nmol/kg; SC) or vehicle (SC) for 12 weeks while maintained on the diet. Liver RNA sequencing analysis was performed to evaluate the regulation of genes involved in NASH pathways.</a:t>
            </a:r>
            <a:endParaRPr lang="en-US" sz="189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A186D1B-85BE-834E-A1A8-D4BBB0F3B91F}"/>
              </a:ext>
            </a:extLst>
          </p:cNvPr>
          <p:cNvGrpSpPr/>
          <p:nvPr/>
        </p:nvGrpSpPr>
        <p:grpSpPr>
          <a:xfrm>
            <a:off x="29447102" y="6949720"/>
            <a:ext cx="11453093" cy="4224361"/>
            <a:chOff x="30463810" y="6948152"/>
            <a:chExt cx="9405456" cy="3469110"/>
          </a:xfrm>
        </p:grpSpPr>
        <p:sp>
          <p:nvSpPr>
            <p:cNvPr id="632" name="pg5">
              <a:extLst>
                <a:ext uri="{FF2B5EF4-FFF2-40B4-BE49-F238E27FC236}">
                  <a16:creationId xmlns:a16="http://schemas.microsoft.com/office/drawing/2014/main" id="{84792235-AD33-D746-927C-0B0A75B44F18}"/>
                </a:ext>
              </a:extLst>
            </p:cNvPr>
            <p:cNvSpPr/>
            <p:nvPr/>
          </p:nvSpPr>
          <p:spPr>
            <a:xfrm>
              <a:off x="31849174" y="8352863"/>
              <a:ext cx="2064399" cy="2064399"/>
            </a:xfrm>
            <a:custGeom>
              <a:avLst/>
              <a:gdLst/>
              <a:ahLst/>
              <a:cxnLst/>
              <a:rect l="0" t="0" r="0" b="0"/>
              <a:pathLst>
                <a:path w="1880893" h="1880893">
                  <a:moveTo>
                    <a:pt x="940446" y="0"/>
                  </a:moveTo>
                  <a:lnTo>
                    <a:pt x="956859" y="143"/>
                  </a:lnTo>
                  <a:lnTo>
                    <a:pt x="973267" y="572"/>
                  </a:lnTo>
                  <a:lnTo>
                    <a:pt x="989666" y="1288"/>
                  </a:lnTo>
                  <a:lnTo>
                    <a:pt x="1006049" y="2290"/>
                  </a:lnTo>
                  <a:lnTo>
                    <a:pt x="1022412" y="3578"/>
                  </a:lnTo>
                  <a:lnTo>
                    <a:pt x="1038750" y="5151"/>
                  </a:lnTo>
                  <a:lnTo>
                    <a:pt x="1055058" y="7009"/>
                  </a:lnTo>
                  <a:lnTo>
                    <a:pt x="1071331" y="9152"/>
                  </a:lnTo>
                  <a:lnTo>
                    <a:pt x="1087565" y="11578"/>
                  </a:lnTo>
                  <a:lnTo>
                    <a:pt x="1103753" y="14287"/>
                  </a:lnTo>
                  <a:lnTo>
                    <a:pt x="1119892" y="17278"/>
                  </a:lnTo>
                  <a:lnTo>
                    <a:pt x="1135976" y="20551"/>
                  </a:lnTo>
                  <a:lnTo>
                    <a:pt x="1152001" y="24103"/>
                  </a:lnTo>
                  <a:lnTo>
                    <a:pt x="1167961" y="27935"/>
                  </a:lnTo>
                  <a:lnTo>
                    <a:pt x="1183852" y="32044"/>
                  </a:lnTo>
                  <a:lnTo>
                    <a:pt x="1199669" y="36431"/>
                  </a:lnTo>
                  <a:lnTo>
                    <a:pt x="1215406" y="41093"/>
                  </a:lnTo>
                  <a:lnTo>
                    <a:pt x="1231060" y="46028"/>
                  </a:lnTo>
                  <a:lnTo>
                    <a:pt x="1246626" y="51236"/>
                  </a:lnTo>
                  <a:lnTo>
                    <a:pt x="1262098" y="56715"/>
                  </a:lnTo>
                  <a:lnTo>
                    <a:pt x="1277472" y="62464"/>
                  </a:lnTo>
                  <a:lnTo>
                    <a:pt x="1292744" y="68479"/>
                  </a:lnTo>
                  <a:lnTo>
                    <a:pt x="1307908" y="74760"/>
                  </a:lnTo>
                  <a:lnTo>
                    <a:pt x="1322961" y="81305"/>
                  </a:lnTo>
                  <a:lnTo>
                    <a:pt x="1337896" y="88112"/>
                  </a:lnTo>
                  <a:lnTo>
                    <a:pt x="1352711" y="95178"/>
                  </a:lnTo>
                  <a:lnTo>
                    <a:pt x="1367400" y="102502"/>
                  </a:lnTo>
                  <a:lnTo>
                    <a:pt x="1381959" y="110081"/>
                  </a:lnTo>
                  <a:lnTo>
                    <a:pt x="1396384" y="117913"/>
                  </a:lnTo>
                  <a:lnTo>
                    <a:pt x="1410670" y="125995"/>
                  </a:lnTo>
                  <a:lnTo>
                    <a:pt x="1424812" y="134326"/>
                  </a:lnTo>
                  <a:lnTo>
                    <a:pt x="1438807" y="142902"/>
                  </a:lnTo>
                  <a:lnTo>
                    <a:pt x="1452650" y="151721"/>
                  </a:lnTo>
                  <a:lnTo>
                    <a:pt x="1466338" y="160781"/>
                  </a:lnTo>
                  <a:lnTo>
                    <a:pt x="1479864" y="170077"/>
                  </a:lnTo>
                  <a:lnTo>
                    <a:pt x="1493227" y="179609"/>
                  </a:lnTo>
                  <a:lnTo>
                    <a:pt x="1506421" y="189372"/>
                  </a:lnTo>
                  <a:lnTo>
                    <a:pt x="1519443" y="199364"/>
                  </a:lnTo>
                  <a:lnTo>
                    <a:pt x="1532289" y="209582"/>
                  </a:lnTo>
                  <a:lnTo>
                    <a:pt x="1544954" y="220022"/>
                  </a:lnTo>
                  <a:lnTo>
                    <a:pt x="1557435" y="230682"/>
                  </a:lnTo>
                  <a:lnTo>
                    <a:pt x="1569728" y="241558"/>
                  </a:lnTo>
                  <a:lnTo>
                    <a:pt x="1581830" y="252647"/>
                  </a:lnTo>
                  <a:lnTo>
                    <a:pt x="1593736" y="263945"/>
                  </a:lnTo>
                  <a:lnTo>
                    <a:pt x="1605443" y="275450"/>
                  </a:lnTo>
                  <a:lnTo>
                    <a:pt x="1616947" y="287157"/>
                  </a:lnTo>
                  <a:lnTo>
                    <a:pt x="1628246" y="299063"/>
                  </a:lnTo>
                  <a:lnTo>
                    <a:pt x="1639335" y="311165"/>
                  </a:lnTo>
                  <a:lnTo>
                    <a:pt x="1650211" y="323458"/>
                  </a:lnTo>
                  <a:lnTo>
                    <a:pt x="1660870" y="335939"/>
                  </a:lnTo>
                  <a:lnTo>
                    <a:pt x="1671311" y="348604"/>
                  </a:lnTo>
                  <a:lnTo>
                    <a:pt x="1681529" y="361449"/>
                  </a:lnTo>
                  <a:lnTo>
                    <a:pt x="1691521" y="374471"/>
                  </a:lnTo>
                  <a:lnTo>
                    <a:pt x="1701284" y="387666"/>
                  </a:lnTo>
                  <a:lnTo>
                    <a:pt x="1710815" y="401028"/>
                  </a:lnTo>
                  <a:lnTo>
                    <a:pt x="1720112" y="414555"/>
                  </a:lnTo>
                  <a:lnTo>
                    <a:pt x="1729171" y="428242"/>
                  </a:lnTo>
                  <a:lnTo>
                    <a:pt x="1737990" y="442085"/>
                  </a:lnTo>
                  <a:lnTo>
                    <a:pt x="1746567" y="456080"/>
                  </a:lnTo>
                  <a:lnTo>
                    <a:pt x="1754897" y="470223"/>
                  </a:lnTo>
                  <a:lnTo>
                    <a:pt x="1762980" y="484509"/>
                  </a:lnTo>
                  <a:lnTo>
                    <a:pt x="1770812" y="498933"/>
                  </a:lnTo>
                  <a:lnTo>
                    <a:pt x="1778391" y="513492"/>
                  </a:lnTo>
                  <a:lnTo>
                    <a:pt x="1785714" y="528182"/>
                  </a:lnTo>
                  <a:lnTo>
                    <a:pt x="1792781" y="542996"/>
                  </a:lnTo>
                  <a:lnTo>
                    <a:pt x="1799587" y="557932"/>
                  </a:lnTo>
                  <a:lnTo>
                    <a:pt x="1806132" y="572984"/>
                  </a:lnTo>
                  <a:lnTo>
                    <a:pt x="1812413" y="588149"/>
                  </a:lnTo>
                  <a:lnTo>
                    <a:pt x="1818429" y="603420"/>
                  </a:lnTo>
                  <a:lnTo>
                    <a:pt x="1824177" y="618795"/>
                  </a:lnTo>
                  <a:lnTo>
                    <a:pt x="1829656" y="634267"/>
                  </a:lnTo>
                  <a:lnTo>
                    <a:pt x="1834864" y="649832"/>
                  </a:lnTo>
                  <a:lnTo>
                    <a:pt x="1839800" y="665486"/>
                  </a:lnTo>
                  <a:lnTo>
                    <a:pt x="1844462" y="681224"/>
                  </a:lnTo>
                  <a:lnTo>
                    <a:pt x="1848848" y="697041"/>
                  </a:lnTo>
                  <a:lnTo>
                    <a:pt x="1852958" y="712932"/>
                  </a:lnTo>
                  <a:lnTo>
                    <a:pt x="1856790" y="728892"/>
                  </a:lnTo>
                  <a:lnTo>
                    <a:pt x="1860342" y="744916"/>
                  </a:lnTo>
                  <a:lnTo>
                    <a:pt x="1863615" y="761001"/>
                  </a:lnTo>
                  <a:lnTo>
                    <a:pt x="1866606" y="777139"/>
                  </a:lnTo>
                  <a:lnTo>
                    <a:pt x="1869315" y="793328"/>
                  </a:lnTo>
                  <a:lnTo>
                    <a:pt x="1871741" y="809561"/>
                  </a:lnTo>
                  <a:lnTo>
                    <a:pt x="1873883" y="825835"/>
                  </a:lnTo>
                  <a:lnTo>
                    <a:pt x="1875741" y="842143"/>
                  </a:lnTo>
                  <a:lnTo>
                    <a:pt x="1877314" y="858481"/>
                  </a:lnTo>
                  <a:lnTo>
                    <a:pt x="1878602" y="874844"/>
                  </a:lnTo>
                  <a:lnTo>
                    <a:pt x="1879604" y="891227"/>
                  </a:lnTo>
                  <a:lnTo>
                    <a:pt x="1880320" y="907625"/>
                  </a:lnTo>
                  <a:lnTo>
                    <a:pt x="1880750" y="924033"/>
                  </a:lnTo>
                  <a:lnTo>
                    <a:pt x="1880893" y="940446"/>
                  </a:lnTo>
                  <a:lnTo>
                    <a:pt x="1880750" y="956859"/>
                  </a:lnTo>
                  <a:lnTo>
                    <a:pt x="1880320" y="973267"/>
                  </a:lnTo>
                  <a:lnTo>
                    <a:pt x="1879604" y="989666"/>
                  </a:lnTo>
                  <a:lnTo>
                    <a:pt x="1878602" y="1006049"/>
                  </a:lnTo>
                  <a:lnTo>
                    <a:pt x="1877314" y="1022412"/>
                  </a:lnTo>
                  <a:lnTo>
                    <a:pt x="1875741" y="1038750"/>
                  </a:lnTo>
                  <a:lnTo>
                    <a:pt x="1873883" y="1055058"/>
                  </a:lnTo>
                  <a:lnTo>
                    <a:pt x="1871741" y="1071331"/>
                  </a:lnTo>
                  <a:lnTo>
                    <a:pt x="1869315" y="1087565"/>
                  </a:lnTo>
                  <a:lnTo>
                    <a:pt x="1866606" y="1103753"/>
                  </a:lnTo>
                  <a:lnTo>
                    <a:pt x="1863615" y="1119892"/>
                  </a:lnTo>
                  <a:lnTo>
                    <a:pt x="1860342" y="1135976"/>
                  </a:lnTo>
                  <a:lnTo>
                    <a:pt x="1856790" y="1152001"/>
                  </a:lnTo>
                  <a:lnTo>
                    <a:pt x="1852958" y="1167961"/>
                  </a:lnTo>
                  <a:lnTo>
                    <a:pt x="1848848" y="1183852"/>
                  </a:lnTo>
                  <a:lnTo>
                    <a:pt x="1844462" y="1199669"/>
                  </a:lnTo>
                  <a:lnTo>
                    <a:pt x="1839800" y="1215406"/>
                  </a:lnTo>
                  <a:lnTo>
                    <a:pt x="1834864" y="1231060"/>
                  </a:lnTo>
                  <a:lnTo>
                    <a:pt x="1829656" y="1246626"/>
                  </a:lnTo>
                  <a:lnTo>
                    <a:pt x="1824177" y="1262098"/>
                  </a:lnTo>
                  <a:lnTo>
                    <a:pt x="1818429" y="1277472"/>
                  </a:lnTo>
                  <a:lnTo>
                    <a:pt x="1812413" y="1292744"/>
                  </a:lnTo>
                  <a:lnTo>
                    <a:pt x="1806132" y="1307908"/>
                  </a:lnTo>
                  <a:lnTo>
                    <a:pt x="1799587" y="1322961"/>
                  </a:lnTo>
                  <a:lnTo>
                    <a:pt x="1792781" y="1337896"/>
                  </a:lnTo>
                  <a:lnTo>
                    <a:pt x="1785714" y="1352711"/>
                  </a:lnTo>
                  <a:lnTo>
                    <a:pt x="1778391" y="1367400"/>
                  </a:lnTo>
                  <a:lnTo>
                    <a:pt x="1770812" y="1381959"/>
                  </a:lnTo>
                  <a:lnTo>
                    <a:pt x="1762980" y="1396384"/>
                  </a:lnTo>
                  <a:lnTo>
                    <a:pt x="1754897" y="1410670"/>
                  </a:lnTo>
                  <a:lnTo>
                    <a:pt x="1746567" y="1424812"/>
                  </a:lnTo>
                  <a:lnTo>
                    <a:pt x="1737990" y="1438807"/>
                  </a:lnTo>
                  <a:lnTo>
                    <a:pt x="1729171" y="1452650"/>
                  </a:lnTo>
                  <a:lnTo>
                    <a:pt x="1720112" y="1466338"/>
                  </a:lnTo>
                  <a:lnTo>
                    <a:pt x="1710815" y="1479864"/>
                  </a:lnTo>
                  <a:lnTo>
                    <a:pt x="1701284" y="1493227"/>
                  </a:lnTo>
                  <a:lnTo>
                    <a:pt x="1691521" y="1506421"/>
                  </a:lnTo>
                  <a:lnTo>
                    <a:pt x="1681529" y="1519443"/>
                  </a:lnTo>
                  <a:lnTo>
                    <a:pt x="1671311" y="1532289"/>
                  </a:lnTo>
                  <a:lnTo>
                    <a:pt x="1660870" y="1544954"/>
                  </a:lnTo>
                  <a:lnTo>
                    <a:pt x="1650211" y="1557435"/>
                  </a:lnTo>
                  <a:lnTo>
                    <a:pt x="1639335" y="1569728"/>
                  </a:lnTo>
                  <a:lnTo>
                    <a:pt x="1628246" y="1581830"/>
                  </a:lnTo>
                  <a:lnTo>
                    <a:pt x="1616947" y="1593736"/>
                  </a:lnTo>
                  <a:lnTo>
                    <a:pt x="1605443" y="1605443"/>
                  </a:lnTo>
                  <a:lnTo>
                    <a:pt x="1593736" y="1616947"/>
                  </a:lnTo>
                  <a:lnTo>
                    <a:pt x="1581830" y="1628246"/>
                  </a:lnTo>
                  <a:lnTo>
                    <a:pt x="1569728" y="1639335"/>
                  </a:lnTo>
                  <a:lnTo>
                    <a:pt x="1557435" y="1650211"/>
                  </a:lnTo>
                  <a:lnTo>
                    <a:pt x="1544954" y="1660870"/>
                  </a:lnTo>
                  <a:lnTo>
                    <a:pt x="1532289" y="1671311"/>
                  </a:lnTo>
                  <a:lnTo>
                    <a:pt x="1519443" y="1681529"/>
                  </a:lnTo>
                  <a:lnTo>
                    <a:pt x="1506421" y="1691521"/>
                  </a:lnTo>
                  <a:lnTo>
                    <a:pt x="1493227" y="1701284"/>
                  </a:lnTo>
                  <a:lnTo>
                    <a:pt x="1479864" y="1710815"/>
                  </a:lnTo>
                  <a:lnTo>
                    <a:pt x="1466338" y="1720112"/>
                  </a:lnTo>
                  <a:lnTo>
                    <a:pt x="1452650" y="1729171"/>
                  </a:lnTo>
                  <a:lnTo>
                    <a:pt x="1438807" y="1737990"/>
                  </a:lnTo>
                  <a:lnTo>
                    <a:pt x="1424812" y="1746567"/>
                  </a:lnTo>
                  <a:lnTo>
                    <a:pt x="1410670" y="1754897"/>
                  </a:lnTo>
                  <a:lnTo>
                    <a:pt x="1396384" y="1762980"/>
                  </a:lnTo>
                  <a:lnTo>
                    <a:pt x="1381959" y="1770812"/>
                  </a:lnTo>
                  <a:lnTo>
                    <a:pt x="1367400" y="1778391"/>
                  </a:lnTo>
                  <a:lnTo>
                    <a:pt x="1352711" y="1785714"/>
                  </a:lnTo>
                  <a:lnTo>
                    <a:pt x="1337896" y="1792781"/>
                  </a:lnTo>
                  <a:lnTo>
                    <a:pt x="1322961" y="1799587"/>
                  </a:lnTo>
                  <a:lnTo>
                    <a:pt x="1307908" y="1806132"/>
                  </a:lnTo>
                  <a:lnTo>
                    <a:pt x="1292744" y="1812413"/>
                  </a:lnTo>
                  <a:lnTo>
                    <a:pt x="1277472" y="1818429"/>
                  </a:lnTo>
                  <a:lnTo>
                    <a:pt x="1262098" y="1824177"/>
                  </a:lnTo>
                  <a:lnTo>
                    <a:pt x="1246626" y="1829656"/>
                  </a:lnTo>
                  <a:lnTo>
                    <a:pt x="1231060" y="1834864"/>
                  </a:lnTo>
                  <a:lnTo>
                    <a:pt x="1215406" y="1839800"/>
                  </a:lnTo>
                  <a:lnTo>
                    <a:pt x="1199669" y="1844462"/>
                  </a:lnTo>
                  <a:lnTo>
                    <a:pt x="1183852" y="1848848"/>
                  </a:lnTo>
                  <a:lnTo>
                    <a:pt x="1167961" y="1852958"/>
                  </a:lnTo>
                  <a:lnTo>
                    <a:pt x="1152001" y="1856790"/>
                  </a:lnTo>
                  <a:lnTo>
                    <a:pt x="1135976" y="1860342"/>
                  </a:lnTo>
                  <a:lnTo>
                    <a:pt x="1119892" y="1863615"/>
                  </a:lnTo>
                  <a:lnTo>
                    <a:pt x="1103753" y="1866606"/>
                  </a:lnTo>
                  <a:lnTo>
                    <a:pt x="1087565" y="1869315"/>
                  </a:lnTo>
                  <a:lnTo>
                    <a:pt x="1071331" y="1871741"/>
                  </a:lnTo>
                  <a:lnTo>
                    <a:pt x="1055058" y="1873883"/>
                  </a:lnTo>
                  <a:lnTo>
                    <a:pt x="1038750" y="1875741"/>
                  </a:lnTo>
                  <a:lnTo>
                    <a:pt x="1022412" y="1877314"/>
                  </a:lnTo>
                  <a:lnTo>
                    <a:pt x="1006049" y="1878602"/>
                  </a:lnTo>
                  <a:lnTo>
                    <a:pt x="989666" y="1879604"/>
                  </a:lnTo>
                  <a:lnTo>
                    <a:pt x="973267" y="1880320"/>
                  </a:lnTo>
                  <a:lnTo>
                    <a:pt x="956859" y="1880750"/>
                  </a:lnTo>
                  <a:lnTo>
                    <a:pt x="940446" y="1880893"/>
                  </a:lnTo>
                  <a:lnTo>
                    <a:pt x="924033" y="1880750"/>
                  </a:lnTo>
                  <a:lnTo>
                    <a:pt x="907625" y="1880320"/>
                  </a:lnTo>
                  <a:lnTo>
                    <a:pt x="891227" y="1879604"/>
                  </a:lnTo>
                  <a:lnTo>
                    <a:pt x="874844" y="1878602"/>
                  </a:lnTo>
                  <a:lnTo>
                    <a:pt x="858481" y="1877314"/>
                  </a:lnTo>
                  <a:lnTo>
                    <a:pt x="842143" y="1875741"/>
                  </a:lnTo>
                  <a:lnTo>
                    <a:pt x="825835" y="1873883"/>
                  </a:lnTo>
                  <a:lnTo>
                    <a:pt x="809561" y="1871741"/>
                  </a:lnTo>
                  <a:lnTo>
                    <a:pt x="793328" y="1869315"/>
                  </a:lnTo>
                  <a:lnTo>
                    <a:pt x="777139" y="1866606"/>
                  </a:lnTo>
                  <a:lnTo>
                    <a:pt x="761001" y="1863615"/>
                  </a:lnTo>
                  <a:lnTo>
                    <a:pt x="744916" y="1860342"/>
                  </a:lnTo>
                  <a:lnTo>
                    <a:pt x="728892" y="1856790"/>
                  </a:lnTo>
                  <a:lnTo>
                    <a:pt x="712932" y="1852958"/>
                  </a:lnTo>
                  <a:lnTo>
                    <a:pt x="697041" y="1848848"/>
                  </a:lnTo>
                  <a:lnTo>
                    <a:pt x="681224" y="1844462"/>
                  </a:lnTo>
                  <a:lnTo>
                    <a:pt x="665486" y="1839800"/>
                  </a:lnTo>
                  <a:lnTo>
                    <a:pt x="649832" y="1834864"/>
                  </a:lnTo>
                  <a:lnTo>
                    <a:pt x="634267" y="1829656"/>
                  </a:lnTo>
                  <a:lnTo>
                    <a:pt x="618795" y="1824177"/>
                  </a:lnTo>
                  <a:lnTo>
                    <a:pt x="603420" y="1818429"/>
                  </a:lnTo>
                  <a:lnTo>
                    <a:pt x="588149" y="1812413"/>
                  </a:lnTo>
                  <a:lnTo>
                    <a:pt x="572984" y="1806132"/>
                  </a:lnTo>
                  <a:lnTo>
                    <a:pt x="557932" y="1799587"/>
                  </a:lnTo>
                  <a:lnTo>
                    <a:pt x="542996" y="1792781"/>
                  </a:lnTo>
                  <a:lnTo>
                    <a:pt x="528182" y="1785714"/>
                  </a:lnTo>
                  <a:lnTo>
                    <a:pt x="513492" y="1778391"/>
                  </a:lnTo>
                  <a:lnTo>
                    <a:pt x="498933" y="1770812"/>
                  </a:lnTo>
                  <a:lnTo>
                    <a:pt x="484509" y="1762980"/>
                  </a:lnTo>
                  <a:lnTo>
                    <a:pt x="470223" y="1754897"/>
                  </a:lnTo>
                  <a:lnTo>
                    <a:pt x="456080" y="1746567"/>
                  </a:lnTo>
                  <a:lnTo>
                    <a:pt x="442085" y="1737990"/>
                  </a:lnTo>
                  <a:lnTo>
                    <a:pt x="428242" y="1729171"/>
                  </a:lnTo>
                  <a:lnTo>
                    <a:pt x="414555" y="1720112"/>
                  </a:lnTo>
                  <a:lnTo>
                    <a:pt x="401028" y="1710815"/>
                  </a:lnTo>
                  <a:lnTo>
                    <a:pt x="387666" y="1701284"/>
                  </a:lnTo>
                  <a:lnTo>
                    <a:pt x="374471" y="1691521"/>
                  </a:lnTo>
                  <a:lnTo>
                    <a:pt x="361449" y="1681529"/>
                  </a:lnTo>
                  <a:lnTo>
                    <a:pt x="348604" y="1671311"/>
                  </a:lnTo>
                  <a:lnTo>
                    <a:pt x="335939" y="1660870"/>
                  </a:lnTo>
                  <a:lnTo>
                    <a:pt x="323458" y="1650211"/>
                  </a:lnTo>
                  <a:lnTo>
                    <a:pt x="311165" y="1639335"/>
                  </a:lnTo>
                  <a:lnTo>
                    <a:pt x="299063" y="1628246"/>
                  </a:lnTo>
                  <a:lnTo>
                    <a:pt x="287157" y="1616947"/>
                  </a:lnTo>
                  <a:lnTo>
                    <a:pt x="275450" y="1605443"/>
                  </a:lnTo>
                  <a:lnTo>
                    <a:pt x="263945" y="1593736"/>
                  </a:lnTo>
                  <a:lnTo>
                    <a:pt x="252647" y="1581830"/>
                  </a:lnTo>
                  <a:lnTo>
                    <a:pt x="241558" y="1569728"/>
                  </a:lnTo>
                  <a:lnTo>
                    <a:pt x="230682" y="1557435"/>
                  </a:lnTo>
                  <a:lnTo>
                    <a:pt x="220022" y="1544954"/>
                  </a:lnTo>
                  <a:lnTo>
                    <a:pt x="209582" y="1532289"/>
                  </a:lnTo>
                  <a:lnTo>
                    <a:pt x="199364" y="1519443"/>
                  </a:lnTo>
                  <a:lnTo>
                    <a:pt x="189372" y="1506421"/>
                  </a:lnTo>
                  <a:lnTo>
                    <a:pt x="179609" y="1493227"/>
                  </a:lnTo>
                  <a:lnTo>
                    <a:pt x="170077" y="1479864"/>
                  </a:lnTo>
                  <a:lnTo>
                    <a:pt x="160781" y="1466338"/>
                  </a:lnTo>
                  <a:lnTo>
                    <a:pt x="151721" y="1452650"/>
                  </a:lnTo>
                  <a:lnTo>
                    <a:pt x="142902" y="1438807"/>
                  </a:lnTo>
                  <a:lnTo>
                    <a:pt x="134326" y="1424812"/>
                  </a:lnTo>
                  <a:lnTo>
                    <a:pt x="125995" y="1410670"/>
                  </a:lnTo>
                  <a:lnTo>
                    <a:pt x="117913" y="1396384"/>
                  </a:lnTo>
                  <a:lnTo>
                    <a:pt x="110081" y="1381959"/>
                  </a:lnTo>
                  <a:lnTo>
                    <a:pt x="102502" y="1367400"/>
                  </a:lnTo>
                  <a:lnTo>
                    <a:pt x="95178" y="1352711"/>
                  </a:lnTo>
                  <a:lnTo>
                    <a:pt x="88112" y="1337896"/>
                  </a:lnTo>
                  <a:lnTo>
                    <a:pt x="81305" y="1322961"/>
                  </a:lnTo>
                  <a:lnTo>
                    <a:pt x="74760" y="1307908"/>
                  </a:lnTo>
                  <a:lnTo>
                    <a:pt x="68479" y="1292744"/>
                  </a:lnTo>
                  <a:lnTo>
                    <a:pt x="62464" y="1277472"/>
                  </a:lnTo>
                  <a:lnTo>
                    <a:pt x="56715" y="1262098"/>
                  </a:lnTo>
                  <a:lnTo>
                    <a:pt x="51236" y="1246626"/>
                  </a:lnTo>
                  <a:lnTo>
                    <a:pt x="46028" y="1231060"/>
                  </a:lnTo>
                  <a:lnTo>
                    <a:pt x="41093" y="1215406"/>
                  </a:lnTo>
                  <a:lnTo>
                    <a:pt x="36431" y="1199669"/>
                  </a:lnTo>
                  <a:lnTo>
                    <a:pt x="32044" y="1183852"/>
                  </a:lnTo>
                  <a:lnTo>
                    <a:pt x="27935" y="1167961"/>
                  </a:lnTo>
                  <a:lnTo>
                    <a:pt x="24103" y="1152001"/>
                  </a:lnTo>
                  <a:lnTo>
                    <a:pt x="20551" y="1135976"/>
                  </a:lnTo>
                  <a:lnTo>
                    <a:pt x="17278" y="1119892"/>
                  </a:lnTo>
                  <a:lnTo>
                    <a:pt x="14287" y="1103753"/>
                  </a:lnTo>
                  <a:lnTo>
                    <a:pt x="11578" y="1087565"/>
                  </a:lnTo>
                  <a:lnTo>
                    <a:pt x="9152" y="1071331"/>
                  </a:lnTo>
                  <a:lnTo>
                    <a:pt x="7009" y="1055058"/>
                  </a:lnTo>
                  <a:lnTo>
                    <a:pt x="5151" y="1038750"/>
                  </a:lnTo>
                  <a:lnTo>
                    <a:pt x="3578" y="1022412"/>
                  </a:lnTo>
                  <a:lnTo>
                    <a:pt x="2290" y="1006049"/>
                  </a:lnTo>
                  <a:lnTo>
                    <a:pt x="1288" y="989666"/>
                  </a:lnTo>
                  <a:lnTo>
                    <a:pt x="572" y="973267"/>
                  </a:lnTo>
                  <a:lnTo>
                    <a:pt x="143" y="956859"/>
                  </a:lnTo>
                  <a:lnTo>
                    <a:pt x="0" y="940446"/>
                  </a:lnTo>
                  <a:lnTo>
                    <a:pt x="143" y="924033"/>
                  </a:lnTo>
                  <a:lnTo>
                    <a:pt x="572" y="907625"/>
                  </a:lnTo>
                  <a:lnTo>
                    <a:pt x="1288" y="891227"/>
                  </a:lnTo>
                  <a:lnTo>
                    <a:pt x="2290" y="874844"/>
                  </a:lnTo>
                  <a:lnTo>
                    <a:pt x="3578" y="858481"/>
                  </a:lnTo>
                  <a:lnTo>
                    <a:pt x="5151" y="842143"/>
                  </a:lnTo>
                  <a:lnTo>
                    <a:pt x="7009" y="825835"/>
                  </a:lnTo>
                  <a:lnTo>
                    <a:pt x="9152" y="809561"/>
                  </a:lnTo>
                  <a:lnTo>
                    <a:pt x="11578" y="793328"/>
                  </a:lnTo>
                  <a:lnTo>
                    <a:pt x="14287" y="777139"/>
                  </a:lnTo>
                  <a:lnTo>
                    <a:pt x="17278" y="761001"/>
                  </a:lnTo>
                  <a:lnTo>
                    <a:pt x="20551" y="744916"/>
                  </a:lnTo>
                  <a:lnTo>
                    <a:pt x="24103" y="728892"/>
                  </a:lnTo>
                  <a:lnTo>
                    <a:pt x="27935" y="712932"/>
                  </a:lnTo>
                  <a:lnTo>
                    <a:pt x="32044" y="697041"/>
                  </a:lnTo>
                  <a:lnTo>
                    <a:pt x="36431" y="681224"/>
                  </a:lnTo>
                  <a:lnTo>
                    <a:pt x="41093" y="665486"/>
                  </a:lnTo>
                  <a:lnTo>
                    <a:pt x="46028" y="649832"/>
                  </a:lnTo>
                  <a:lnTo>
                    <a:pt x="51236" y="634267"/>
                  </a:lnTo>
                  <a:lnTo>
                    <a:pt x="56715" y="618795"/>
                  </a:lnTo>
                  <a:lnTo>
                    <a:pt x="62464" y="603420"/>
                  </a:lnTo>
                  <a:lnTo>
                    <a:pt x="68479" y="588149"/>
                  </a:lnTo>
                  <a:lnTo>
                    <a:pt x="74760" y="572984"/>
                  </a:lnTo>
                  <a:lnTo>
                    <a:pt x="81305" y="557932"/>
                  </a:lnTo>
                  <a:lnTo>
                    <a:pt x="88112" y="542996"/>
                  </a:lnTo>
                  <a:lnTo>
                    <a:pt x="95178" y="528182"/>
                  </a:lnTo>
                  <a:lnTo>
                    <a:pt x="102502" y="513492"/>
                  </a:lnTo>
                  <a:lnTo>
                    <a:pt x="110081" y="498933"/>
                  </a:lnTo>
                  <a:lnTo>
                    <a:pt x="117913" y="484509"/>
                  </a:lnTo>
                  <a:lnTo>
                    <a:pt x="125995" y="470223"/>
                  </a:lnTo>
                  <a:lnTo>
                    <a:pt x="134326" y="456080"/>
                  </a:lnTo>
                  <a:lnTo>
                    <a:pt x="142902" y="442085"/>
                  </a:lnTo>
                  <a:lnTo>
                    <a:pt x="151721" y="428242"/>
                  </a:lnTo>
                  <a:lnTo>
                    <a:pt x="160781" y="414555"/>
                  </a:lnTo>
                  <a:lnTo>
                    <a:pt x="170077" y="401028"/>
                  </a:lnTo>
                  <a:lnTo>
                    <a:pt x="179609" y="387666"/>
                  </a:lnTo>
                  <a:lnTo>
                    <a:pt x="189372" y="374471"/>
                  </a:lnTo>
                  <a:lnTo>
                    <a:pt x="199364" y="361449"/>
                  </a:lnTo>
                  <a:lnTo>
                    <a:pt x="209582" y="348604"/>
                  </a:lnTo>
                  <a:lnTo>
                    <a:pt x="220022" y="335939"/>
                  </a:lnTo>
                  <a:lnTo>
                    <a:pt x="230682" y="323458"/>
                  </a:lnTo>
                  <a:lnTo>
                    <a:pt x="241558" y="311165"/>
                  </a:lnTo>
                  <a:lnTo>
                    <a:pt x="252647" y="299063"/>
                  </a:lnTo>
                  <a:lnTo>
                    <a:pt x="263945" y="287157"/>
                  </a:lnTo>
                  <a:lnTo>
                    <a:pt x="275450" y="275450"/>
                  </a:lnTo>
                  <a:lnTo>
                    <a:pt x="287157" y="263945"/>
                  </a:lnTo>
                  <a:lnTo>
                    <a:pt x="299063" y="252647"/>
                  </a:lnTo>
                  <a:lnTo>
                    <a:pt x="311165" y="241558"/>
                  </a:lnTo>
                  <a:lnTo>
                    <a:pt x="323458" y="230682"/>
                  </a:lnTo>
                  <a:lnTo>
                    <a:pt x="335939" y="220022"/>
                  </a:lnTo>
                  <a:lnTo>
                    <a:pt x="348604" y="209582"/>
                  </a:lnTo>
                  <a:lnTo>
                    <a:pt x="361449" y="199364"/>
                  </a:lnTo>
                  <a:lnTo>
                    <a:pt x="374471" y="189372"/>
                  </a:lnTo>
                  <a:lnTo>
                    <a:pt x="387666" y="179609"/>
                  </a:lnTo>
                  <a:lnTo>
                    <a:pt x="401028" y="170077"/>
                  </a:lnTo>
                  <a:lnTo>
                    <a:pt x="414555" y="160781"/>
                  </a:lnTo>
                  <a:lnTo>
                    <a:pt x="428242" y="151721"/>
                  </a:lnTo>
                  <a:lnTo>
                    <a:pt x="442085" y="142902"/>
                  </a:lnTo>
                  <a:lnTo>
                    <a:pt x="456080" y="134326"/>
                  </a:lnTo>
                  <a:lnTo>
                    <a:pt x="470223" y="125995"/>
                  </a:lnTo>
                  <a:lnTo>
                    <a:pt x="484509" y="117913"/>
                  </a:lnTo>
                  <a:lnTo>
                    <a:pt x="498933" y="110081"/>
                  </a:lnTo>
                  <a:lnTo>
                    <a:pt x="513492" y="102502"/>
                  </a:lnTo>
                  <a:lnTo>
                    <a:pt x="528182" y="95178"/>
                  </a:lnTo>
                  <a:lnTo>
                    <a:pt x="542996" y="88112"/>
                  </a:lnTo>
                  <a:lnTo>
                    <a:pt x="557932" y="81305"/>
                  </a:lnTo>
                  <a:lnTo>
                    <a:pt x="572984" y="74760"/>
                  </a:lnTo>
                  <a:lnTo>
                    <a:pt x="588149" y="68479"/>
                  </a:lnTo>
                  <a:lnTo>
                    <a:pt x="603420" y="62464"/>
                  </a:lnTo>
                  <a:lnTo>
                    <a:pt x="618795" y="56715"/>
                  </a:lnTo>
                  <a:lnTo>
                    <a:pt x="634267" y="51236"/>
                  </a:lnTo>
                  <a:lnTo>
                    <a:pt x="649832" y="46028"/>
                  </a:lnTo>
                  <a:lnTo>
                    <a:pt x="665486" y="41093"/>
                  </a:lnTo>
                  <a:lnTo>
                    <a:pt x="681224" y="36431"/>
                  </a:lnTo>
                  <a:lnTo>
                    <a:pt x="697041" y="32044"/>
                  </a:lnTo>
                  <a:lnTo>
                    <a:pt x="712932" y="27935"/>
                  </a:lnTo>
                  <a:lnTo>
                    <a:pt x="728892" y="24103"/>
                  </a:lnTo>
                  <a:lnTo>
                    <a:pt x="744916" y="20551"/>
                  </a:lnTo>
                  <a:lnTo>
                    <a:pt x="761001" y="17278"/>
                  </a:lnTo>
                  <a:lnTo>
                    <a:pt x="777139" y="14287"/>
                  </a:lnTo>
                  <a:lnTo>
                    <a:pt x="793328" y="11578"/>
                  </a:lnTo>
                  <a:lnTo>
                    <a:pt x="809561" y="9152"/>
                  </a:lnTo>
                  <a:lnTo>
                    <a:pt x="825835" y="7009"/>
                  </a:lnTo>
                  <a:lnTo>
                    <a:pt x="842143" y="5151"/>
                  </a:lnTo>
                  <a:lnTo>
                    <a:pt x="858481" y="3578"/>
                  </a:lnTo>
                  <a:lnTo>
                    <a:pt x="874844" y="2290"/>
                  </a:lnTo>
                  <a:lnTo>
                    <a:pt x="891227" y="1288"/>
                  </a:lnTo>
                  <a:lnTo>
                    <a:pt x="907625" y="572"/>
                  </a:lnTo>
                  <a:lnTo>
                    <a:pt x="924033" y="143"/>
                  </a:lnTo>
                  <a:close/>
                </a:path>
              </a:pathLst>
            </a:custGeom>
            <a:solidFill>
              <a:srgbClr val="F9B790"/>
            </a:solidFill>
            <a:ln w="13550" cap="rnd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417"/>
            </a:p>
          </p:txBody>
        </p:sp>
        <p:sp>
          <p:nvSpPr>
            <p:cNvPr id="633" name="pg6">
              <a:extLst>
                <a:ext uri="{FF2B5EF4-FFF2-40B4-BE49-F238E27FC236}">
                  <a16:creationId xmlns:a16="http://schemas.microsoft.com/office/drawing/2014/main" id="{230D16B3-7E82-DE4A-9885-225D477D6948}"/>
                </a:ext>
              </a:extLst>
            </p:cNvPr>
            <p:cNvSpPr/>
            <p:nvPr/>
          </p:nvSpPr>
          <p:spPr>
            <a:xfrm>
              <a:off x="31785290" y="6948152"/>
              <a:ext cx="3442289" cy="3442289"/>
            </a:xfrm>
            <a:custGeom>
              <a:avLst/>
              <a:gdLst/>
              <a:ahLst/>
              <a:cxnLst/>
              <a:rect l="0" t="0" r="0" b="0"/>
              <a:pathLst>
                <a:path w="3136299" h="3136299">
                  <a:moveTo>
                    <a:pt x="1568149" y="0"/>
                  </a:moveTo>
                  <a:lnTo>
                    <a:pt x="1595517" y="238"/>
                  </a:lnTo>
                  <a:lnTo>
                    <a:pt x="1622877" y="955"/>
                  </a:lnTo>
                  <a:lnTo>
                    <a:pt x="1650220" y="2149"/>
                  </a:lnTo>
                  <a:lnTo>
                    <a:pt x="1677538" y="3819"/>
                  </a:lnTo>
                  <a:lnTo>
                    <a:pt x="1704822" y="5967"/>
                  </a:lnTo>
                  <a:lnTo>
                    <a:pt x="1732065" y="8590"/>
                  </a:lnTo>
                  <a:lnTo>
                    <a:pt x="1759258" y="11688"/>
                  </a:lnTo>
                  <a:lnTo>
                    <a:pt x="1786393" y="15261"/>
                  </a:lnTo>
                  <a:lnTo>
                    <a:pt x="1813462" y="19306"/>
                  </a:lnTo>
                  <a:lnTo>
                    <a:pt x="1840455" y="23823"/>
                  </a:lnTo>
                  <a:lnTo>
                    <a:pt x="1867366" y="28811"/>
                  </a:lnTo>
                  <a:lnTo>
                    <a:pt x="1894186" y="34267"/>
                  </a:lnTo>
                  <a:lnTo>
                    <a:pt x="1920906" y="40191"/>
                  </a:lnTo>
                  <a:lnTo>
                    <a:pt x="1947519" y="46580"/>
                  </a:lnTo>
                  <a:lnTo>
                    <a:pt x="1974016" y="53433"/>
                  </a:lnTo>
                  <a:lnTo>
                    <a:pt x="2000390" y="60747"/>
                  </a:lnTo>
                  <a:lnTo>
                    <a:pt x="2026632" y="68520"/>
                  </a:lnTo>
                  <a:lnTo>
                    <a:pt x="2052734" y="76750"/>
                  </a:lnTo>
                  <a:lnTo>
                    <a:pt x="2078689" y="85435"/>
                  </a:lnTo>
                  <a:lnTo>
                    <a:pt x="2104488" y="94570"/>
                  </a:lnTo>
                  <a:lnTo>
                    <a:pt x="2130124" y="104155"/>
                  </a:lnTo>
                  <a:lnTo>
                    <a:pt x="2155588" y="114186"/>
                  </a:lnTo>
                  <a:lnTo>
                    <a:pt x="2180874" y="124660"/>
                  </a:lnTo>
                  <a:lnTo>
                    <a:pt x="2205973" y="135573"/>
                  </a:lnTo>
                  <a:lnTo>
                    <a:pt x="2230878" y="146923"/>
                  </a:lnTo>
                  <a:lnTo>
                    <a:pt x="2255581" y="158706"/>
                  </a:lnTo>
                  <a:lnTo>
                    <a:pt x="2280074" y="170918"/>
                  </a:lnTo>
                  <a:lnTo>
                    <a:pt x="2304351" y="183555"/>
                  </a:lnTo>
                  <a:lnTo>
                    <a:pt x="2328403" y="196615"/>
                  </a:lnTo>
                  <a:lnTo>
                    <a:pt x="2352224" y="210092"/>
                  </a:lnTo>
                  <a:lnTo>
                    <a:pt x="2375806" y="223983"/>
                  </a:lnTo>
                  <a:lnTo>
                    <a:pt x="2399142" y="238283"/>
                  </a:lnTo>
                  <a:lnTo>
                    <a:pt x="2422225" y="252988"/>
                  </a:lnTo>
                  <a:lnTo>
                    <a:pt x="2445047" y="268094"/>
                  </a:lnTo>
                  <a:lnTo>
                    <a:pt x="2467603" y="283596"/>
                  </a:lnTo>
                  <a:lnTo>
                    <a:pt x="2489884" y="299489"/>
                  </a:lnTo>
                  <a:lnTo>
                    <a:pt x="2511885" y="315769"/>
                  </a:lnTo>
                  <a:lnTo>
                    <a:pt x="2533598" y="332430"/>
                  </a:lnTo>
                  <a:lnTo>
                    <a:pt x="2555018" y="349468"/>
                  </a:lnTo>
                  <a:lnTo>
                    <a:pt x="2576136" y="366877"/>
                  </a:lnTo>
                  <a:lnTo>
                    <a:pt x="2596948" y="384652"/>
                  </a:lnTo>
                  <a:lnTo>
                    <a:pt x="2617446" y="402787"/>
                  </a:lnTo>
                  <a:lnTo>
                    <a:pt x="2637625" y="421277"/>
                  </a:lnTo>
                  <a:lnTo>
                    <a:pt x="2657477" y="440117"/>
                  </a:lnTo>
                  <a:lnTo>
                    <a:pt x="2676998" y="459300"/>
                  </a:lnTo>
                  <a:lnTo>
                    <a:pt x="2696182" y="478821"/>
                  </a:lnTo>
                  <a:lnTo>
                    <a:pt x="2715021" y="498674"/>
                  </a:lnTo>
                  <a:lnTo>
                    <a:pt x="2733511" y="518852"/>
                  </a:lnTo>
                  <a:lnTo>
                    <a:pt x="2751647" y="539350"/>
                  </a:lnTo>
                  <a:lnTo>
                    <a:pt x="2769421" y="560162"/>
                  </a:lnTo>
                  <a:lnTo>
                    <a:pt x="2786830" y="581281"/>
                  </a:lnTo>
                  <a:lnTo>
                    <a:pt x="2803868" y="602700"/>
                  </a:lnTo>
                  <a:lnTo>
                    <a:pt x="2820529" y="624413"/>
                  </a:lnTo>
                  <a:lnTo>
                    <a:pt x="2836809" y="646414"/>
                  </a:lnTo>
                  <a:lnTo>
                    <a:pt x="2852702" y="668695"/>
                  </a:lnTo>
                  <a:lnTo>
                    <a:pt x="2868204" y="691251"/>
                  </a:lnTo>
                  <a:lnTo>
                    <a:pt x="2883310" y="714074"/>
                  </a:lnTo>
                  <a:lnTo>
                    <a:pt x="2898015" y="737156"/>
                  </a:lnTo>
                  <a:lnTo>
                    <a:pt x="2912316" y="760492"/>
                  </a:lnTo>
                  <a:lnTo>
                    <a:pt x="2926206" y="784074"/>
                  </a:lnTo>
                  <a:lnTo>
                    <a:pt x="2939684" y="807895"/>
                  </a:lnTo>
                  <a:lnTo>
                    <a:pt x="2952743" y="831947"/>
                  </a:lnTo>
                  <a:lnTo>
                    <a:pt x="2965381" y="856224"/>
                  </a:lnTo>
                  <a:lnTo>
                    <a:pt x="2977593" y="880718"/>
                  </a:lnTo>
                  <a:lnTo>
                    <a:pt x="2989375" y="905420"/>
                  </a:lnTo>
                  <a:lnTo>
                    <a:pt x="3000725" y="930325"/>
                  </a:lnTo>
                  <a:lnTo>
                    <a:pt x="3011638" y="955424"/>
                  </a:lnTo>
                  <a:lnTo>
                    <a:pt x="3022112" y="980710"/>
                  </a:lnTo>
                  <a:lnTo>
                    <a:pt x="3032143" y="1006175"/>
                  </a:lnTo>
                  <a:lnTo>
                    <a:pt x="3041728" y="1031810"/>
                  </a:lnTo>
                  <a:lnTo>
                    <a:pt x="3050864" y="1057610"/>
                  </a:lnTo>
                  <a:lnTo>
                    <a:pt x="3059548" y="1083564"/>
                  </a:lnTo>
                  <a:lnTo>
                    <a:pt x="3067778" y="1109667"/>
                  </a:lnTo>
                  <a:lnTo>
                    <a:pt x="3075551" y="1135908"/>
                  </a:lnTo>
                  <a:lnTo>
                    <a:pt x="3082865" y="1162282"/>
                  </a:lnTo>
                  <a:lnTo>
                    <a:pt x="3089718" y="1188779"/>
                  </a:lnTo>
                  <a:lnTo>
                    <a:pt x="3096107" y="1215392"/>
                  </a:lnTo>
                  <a:lnTo>
                    <a:pt x="3102031" y="1242112"/>
                  </a:lnTo>
                  <a:lnTo>
                    <a:pt x="3107487" y="1268932"/>
                  </a:lnTo>
                  <a:lnTo>
                    <a:pt x="3112475" y="1295843"/>
                  </a:lnTo>
                  <a:lnTo>
                    <a:pt x="3116992" y="1322836"/>
                  </a:lnTo>
                  <a:lnTo>
                    <a:pt x="3121038" y="1349905"/>
                  </a:lnTo>
                  <a:lnTo>
                    <a:pt x="3124610" y="1377040"/>
                  </a:lnTo>
                  <a:lnTo>
                    <a:pt x="3127708" y="1404233"/>
                  </a:lnTo>
                  <a:lnTo>
                    <a:pt x="3130331" y="1431476"/>
                  </a:lnTo>
                  <a:lnTo>
                    <a:pt x="3132479" y="1458761"/>
                  </a:lnTo>
                  <a:lnTo>
                    <a:pt x="3134150" y="1486078"/>
                  </a:lnTo>
                  <a:lnTo>
                    <a:pt x="3135343" y="1513421"/>
                  </a:lnTo>
                  <a:lnTo>
                    <a:pt x="3136060" y="1540781"/>
                  </a:lnTo>
                  <a:lnTo>
                    <a:pt x="3136299" y="1568149"/>
                  </a:lnTo>
                  <a:lnTo>
                    <a:pt x="3136060" y="1595517"/>
                  </a:lnTo>
                  <a:lnTo>
                    <a:pt x="3135343" y="1622877"/>
                  </a:lnTo>
                  <a:lnTo>
                    <a:pt x="3134150" y="1650220"/>
                  </a:lnTo>
                  <a:lnTo>
                    <a:pt x="3132479" y="1677538"/>
                  </a:lnTo>
                  <a:lnTo>
                    <a:pt x="3130331" y="1704822"/>
                  </a:lnTo>
                  <a:lnTo>
                    <a:pt x="3127708" y="1732065"/>
                  </a:lnTo>
                  <a:lnTo>
                    <a:pt x="3124610" y="1759258"/>
                  </a:lnTo>
                  <a:lnTo>
                    <a:pt x="3121038" y="1786393"/>
                  </a:lnTo>
                  <a:lnTo>
                    <a:pt x="3116992" y="1813462"/>
                  </a:lnTo>
                  <a:lnTo>
                    <a:pt x="3112475" y="1840455"/>
                  </a:lnTo>
                  <a:lnTo>
                    <a:pt x="3107487" y="1867366"/>
                  </a:lnTo>
                  <a:lnTo>
                    <a:pt x="3102031" y="1894186"/>
                  </a:lnTo>
                  <a:lnTo>
                    <a:pt x="3096107" y="1920906"/>
                  </a:lnTo>
                  <a:lnTo>
                    <a:pt x="3089718" y="1947519"/>
                  </a:lnTo>
                  <a:lnTo>
                    <a:pt x="3082865" y="1974016"/>
                  </a:lnTo>
                  <a:lnTo>
                    <a:pt x="3075551" y="2000390"/>
                  </a:lnTo>
                  <a:lnTo>
                    <a:pt x="3067778" y="2026632"/>
                  </a:lnTo>
                  <a:lnTo>
                    <a:pt x="3059548" y="2052734"/>
                  </a:lnTo>
                  <a:lnTo>
                    <a:pt x="3050864" y="2078689"/>
                  </a:lnTo>
                  <a:lnTo>
                    <a:pt x="3041728" y="2104488"/>
                  </a:lnTo>
                  <a:lnTo>
                    <a:pt x="3032143" y="2130124"/>
                  </a:lnTo>
                  <a:lnTo>
                    <a:pt x="3022112" y="2155588"/>
                  </a:lnTo>
                  <a:lnTo>
                    <a:pt x="3011638" y="2180874"/>
                  </a:lnTo>
                  <a:lnTo>
                    <a:pt x="3000725" y="2205973"/>
                  </a:lnTo>
                  <a:lnTo>
                    <a:pt x="2989375" y="2230878"/>
                  </a:lnTo>
                  <a:lnTo>
                    <a:pt x="2977593" y="2255581"/>
                  </a:lnTo>
                  <a:lnTo>
                    <a:pt x="2965381" y="2280074"/>
                  </a:lnTo>
                  <a:lnTo>
                    <a:pt x="2952743" y="2304351"/>
                  </a:lnTo>
                  <a:lnTo>
                    <a:pt x="2939684" y="2328403"/>
                  </a:lnTo>
                  <a:lnTo>
                    <a:pt x="2926206" y="2352224"/>
                  </a:lnTo>
                  <a:lnTo>
                    <a:pt x="2912316" y="2375806"/>
                  </a:lnTo>
                  <a:lnTo>
                    <a:pt x="2898015" y="2399142"/>
                  </a:lnTo>
                  <a:lnTo>
                    <a:pt x="2883310" y="2422225"/>
                  </a:lnTo>
                  <a:lnTo>
                    <a:pt x="2868204" y="2445047"/>
                  </a:lnTo>
                  <a:lnTo>
                    <a:pt x="2852702" y="2467603"/>
                  </a:lnTo>
                  <a:lnTo>
                    <a:pt x="2836809" y="2489884"/>
                  </a:lnTo>
                  <a:lnTo>
                    <a:pt x="2820529" y="2511885"/>
                  </a:lnTo>
                  <a:lnTo>
                    <a:pt x="2803868" y="2533598"/>
                  </a:lnTo>
                  <a:lnTo>
                    <a:pt x="2786830" y="2555018"/>
                  </a:lnTo>
                  <a:lnTo>
                    <a:pt x="2769421" y="2576136"/>
                  </a:lnTo>
                  <a:lnTo>
                    <a:pt x="2751647" y="2596948"/>
                  </a:lnTo>
                  <a:lnTo>
                    <a:pt x="2733511" y="2617446"/>
                  </a:lnTo>
                  <a:lnTo>
                    <a:pt x="2715021" y="2637625"/>
                  </a:lnTo>
                  <a:lnTo>
                    <a:pt x="2696182" y="2657477"/>
                  </a:lnTo>
                  <a:lnTo>
                    <a:pt x="2676998" y="2676998"/>
                  </a:lnTo>
                  <a:lnTo>
                    <a:pt x="2657477" y="2696182"/>
                  </a:lnTo>
                  <a:lnTo>
                    <a:pt x="2637625" y="2715021"/>
                  </a:lnTo>
                  <a:lnTo>
                    <a:pt x="2617446" y="2733511"/>
                  </a:lnTo>
                  <a:lnTo>
                    <a:pt x="2596948" y="2751647"/>
                  </a:lnTo>
                  <a:lnTo>
                    <a:pt x="2576136" y="2769421"/>
                  </a:lnTo>
                  <a:lnTo>
                    <a:pt x="2555018" y="2786830"/>
                  </a:lnTo>
                  <a:lnTo>
                    <a:pt x="2533598" y="2803868"/>
                  </a:lnTo>
                  <a:lnTo>
                    <a:pt x="2511885" y="2820529"/>
                  </a:lnTo>
                  <a:lnTo>
                    <a:pt x="2489884" y="2836809"/>
                  </a:lnTo>
                  <a:lnTo>
                    <a:pt x="2467603" y="2852702"/>
                  </a:lnTo>
                  <a:lnTo>
                    <a:pt x="2445047" y="2868204"/>
                  </a:lnTo>
                  <a:lnTo>
                    <a:pt x="2422225" y="2883310"/>
                  </a:lnTo>
                  <a:lnTo>
                    <a:pt x="2399142" y="2898015"/>
                  </a:lnTo>
                  <a:lnTo>
                    <a:pt x="2375806" y="2912316"/>
                  </a:lnTo>
                  <a:lnTo>
                    <a:pt x="2352224" y="2926206"/>
                  </a:lnTo>
                  <a:lnTo>
                    <a:pt x="2328403" y="2939684"/>
                  </a:lnTo>
                  <a:lnTo>
                    <a:pt x="2304351" y="2952743"/>
                  </a:lnTo>
                  <a:lnTo>
                    <a:pt x="2280074" y="2965381"/>
                  </a:lnTo>
                  <a:lnTo>
                    <a:pt x="2255581" y="2977593"/>
                  </a:lnTo>
                  <a:lnTo>
                    <a:pt x="2230878" y="2989375"/>
                  </a:lnTo>
                  <a:lnTo>
                    <a:pt x="2205973" y="3000725"/>
                  </a:lnTo>
                  <a:lnTo>
                    <a:pt x="2180874" y="3011638"/>
                  </a:lnTo>
                  <a:lnTo>
                    <a:pt x="2155588" y="3022112"/>
                  </a:lnTo>
                  <a:lnTo>
                    <a:pt x="2130124" y="3032143"/>
                  </a:lnTo>
                  <a:lnTo>
                    <a:pt x="2104488" y="3041728"/>
                  </a:lnTo>
                  <a:lnTo>
                    <a:pt x="2078689" y="3050864"/>
                  </a:lnTo>
                  <a:lnTo>
                    <a:pt x="2052734" y="3059548"/>
                  </a:lnTo>
                  <a:lnTo>
                    <a:pt x="2026632" y="3067778"/>
                  </a:lnTo>
                  <a:lnTo>
                    <a:pt x="2000390" y="3075551"/>
                  </a:lnTo>
                  <a:lnTo>
                    <a:pt x="1974016" y="3082865"/>
                  </a:lnTo>
                  <a:lnTo>
                    <a:pt x="1947519" y="3089718"/>
                  </a:lnTo>
                  <a:lnTo>
                    <a:pt x="1920906" y="3096107"/>
                  </a:lnTo>
                  <a:lnTo>
                    <a:pt x="1894186" y="3102031"/>
                  </a:lnTo>
                  <a:lnTo>
                    <a:pt x="1867366" y="3107487"/>
                  </a:lnTo>
                  <a:lnTo>
                    <a:pt x="1840455" y="3112475"/>
                  </a:lnTo>
                  <a:lnTo>
                    <a:pt x="1813462" y="3116992"/>
                  </a:lnTo>
                  <a:lnTo>
                    <a:pt x="1786393" y="3121038"/>
                  </a:lnTo>
                  <a:lnTo>
                    <a:pt x="1759258" y="3124610"/>
                  </a:lnTo>
                  <a:lnTo>
                    <a:pt x="1732065" y="3127708"/>
                  </a:lnTo>
                  <a:lnTo>
                    <a:pt x="1704822" y="3130331"/>
                  </a:lnTo>
                  <a:lnTo>
                    <a:pt x="1677538" y="3132479"/>
                  </a:lnTo>
                  <a:lnTo>
                    <a:pt x="1650220" y="3134150"/>
                  </a:lnTo>
                  <a:lnTo>
                    <a:pt x="1622877" y="3135343"/>
                  </a:lnTo>
                  <a:lnTo>
                    <a:pt x="1595517" y="3136060"/>
                  </a:lnTo>
                  <a:lnTo>
                    <a:pt x="1568149" y="3136299"/>
                  </a:lnTo>
                  <a:lnTo>
                    <a:pt x="1540781" y="3136060"/>
                  </a:lnTo>
                  <a:lnTo>
                    <a:pt x="1513421" y="3135343"/>
                  </a:lnTo>
                  <a:lnTo>
                    <a:pt x="1486078" y="3134150"/>
                  </a:lnTo>
                  <a:lnTo>
                    <a:pt x="1458761" y="3132479"/>
                  </a:lnTo>
                  <a:lnTo>
                    <a:pt x="1431476" y="3130331"/>
                  </a:lnTo>
                  <a:lnTo>
                    <a:pt x="1404233" y="3127708"/>
                  </a:lnTo>
                  <a:lnTo>
                    <a:pt x="1377040" y="3124610"/>
                  </a:lnTo>
                  <a:lnTo>
                    <a:pt x="1349905" y="3121038"/>
                  </a:lnTo>
                  <a:lnTo>
                    <a:pt x="1322836" y="3116992"/>
                  </a:lnTo>
                  <a:lnTo>
                    <a:pt x="1295843" y="3112475"/>
                  </a:lnTo>
                  <a:lnTo>
                    <a:pt x="1268932" y="3107487"/>
                  </a:lnTo>
                  <a:lnTo>
                    <a:pt x="1242112" y="3102031"/>
                  </a:lnTo>
                  <a:lnTo>
                    <a:pt x="1215392" y="3096107"/>
                  </a:lnTo>
                  <a:lnTo>
                    <a:pt x="1188779" y="3089718"/>
                  </a:lnTo>
                  <a:lnTo>
                    <a:pt x="1162282" y="3082865"/>
                  </a:lnTo>
                  <a:lnTo>
                    <a:pt x="1135908" y="3075551"/>
                  </a:lnTo>
                  <a:lnTo>
                    <a:pt x="1109667" y="3067778"/>
                  </a:lnTo>
                  <a:lnTo>
                    <a:pt x="1083564" y="3059548"/>
                  </a:lnTo>
                  <a:lnTo>
                    <a:pt x="1057610" y="3050864"/>
                  </a:lnTo>
                  <a:lnTo>
                    <a:pt x="1031810" y="3041728"/>
                  </a:lnTo>
                  <a:lnTo>
                    <a:pt x="1006175" y="3032143"/>
                  </a:lnTo>
                  <a:lnTo>
                    <a:pt x="980710" y="3022112"/>
                  </a:lnTo>
                  <a:lnTo>
                    <a:pt x="955424" y="3011638"/>
                  </a:lnTo>
                  <a:lnTo>
                    <a:pt x="930325" y="3000725"/>
                  </a:lnTo>
                  <a:lnTo>
                    <a:pt x="905420" y="2989375"/>
                  </a:lnTo>
                  <a:lnTo>
                    <a:pt x="880718" y="2977593"/>
                  </a:lnTo>
                  <a:lnTo>
                    <a:pt x="856224" y="2965381"/>
                  </a:lnTo>
                  <a:lnTo>
                    <a:pt x="831947" y="2952743"/>
                  </a:lnTo>
                  <a:lnTo>
                    <a:pt x="807895" y="2939684"/>
                  </a:lnTo>
                  <a:lnTo>
                    <a:pt x="784074" y="2926206"/>
                  </a:lnTo>
                  <a:lnTo>
                    <a:pt x="760492" y="2912316"/>
                  </a:lnTo>
                  <a:lnTo>
                    <a:pt x="737156" y="2898015"/>
                  </a:lnTo>
                  <a:lnTo>
                    <a:pt x="714074" y="2883310"/>
                  </a:lnTo>
                  <a:lnTo>
                    <a:pt x="691251" y="2868204"/>
                  </a:lnTo>
                  <a:lnTo>
                    <a:pt x="668695" y="2852702"/>
                  </a:lnTo>
                  <a:lnTo>
                    <a:pt x="646414" y="2836809"/>
                  </a:lnTo>
                  <a:lnTo>
                    <a:pt x="624413" y="2820529"/>
                  </a:lnTo>
                  <a:lnTo>
                    <a:pt x="602700" y="2803868"/>
                  </a:lnTo>
                  <a:lnTo>
                    <a:pt x="581281" y="2786830"/>
                  </a:lnTo>
                  <a:lnTo>
                    <a:pt x="560162" y="2769421"/>
                  </a:lnTo>
                  <a:lnTo>
                    <a:pt x="539350" y="2751647"/>
                  </a:lnTo>
                  <a:lnTo>
                    <a:pt x="518852" y="2733511"/>
                  </a:lnTo>
                  <a:lnTo>
                    <a:pt x="498674" y="2715021"/>
                  </a:lnTo>
                  <a:lnTo>
                    <a:pt x="478821" y="2696182"/>
                  </a:lnTo>
                  <a:lnTo>
                    <a:pt x="459300" y="2676998"/>
                  </a:lnTo>
                  <a:lnTo>
                    <a:pt x="440117" y="2657477"/>
                  </a:lnTo>
                  <a:lnTo>
                    <a:pt x="421277" y="2637625"/>
                  </a:lnTo>
                  <a:lnTo>
                    <a:pt x="402787" y="2617446"/>
                  </a:lnTo>
                  <a:lnTo>
                    <a:pt x="384652" y="2596948"/>
                  </a:lnTo>
                  <a:lnTo>
                    <a:pt x="366877" y="2576136"/>
                  </a:lnTo>
                  <a:lnTo>
                    <a:pt x="349468" y="2555018"/>
                  </a:lnTo>
                  <a:lnTo>
                    <a:pt x="332430" y="2533598"/>
                  </a:lnTo>
                  <a:lnTo>
                    <a:pt x="315769" y="2511885"/>
                  </a:lnTo>
                  <a:lnTo>
                    <a:pt x="299489" y="2489884"/>
                  </a:lnTo>
                  <a:lnTo>
                    <a:pt x="283596" y="2467603"/>
                  </a:lnTo>
                  <a:lnTo>
                    <a:pt x="268094" y="2445047"/>
                  </a:lnTo>
                  <a:lnTo>
                    <a:pt x="252988" y="2422225"/>
                  </a:lnTo>
                  <a:lnTo>
                    <a:pt x="238283" y="2399142"/>
                  </a:lnTo>
                  <a:lnTo>
                    <a:pt x="223983" y="2375806"/>
                  </a:lnTo>
                  <a:lnTo>
                    <a:pt x="210092" y="2352224"/>
                  </a:lnTo>
                  <a:lnTo>
                    <a:pt x="196615" y="2328403"/>
                  </a:lnTo>
                  <a:lnTo>
                    <a:pt x="183555" y="2304351"/>
                  </a:lnTo>
                  <a:lnTo>
                    <a:pt x="170918" y="2280074"/>
                  </a:lnTo>
                  <a:lnTo>
                    <a:pt x="158706" y="2255581"/>
                  </a:lnTo>
                  <a:lnTo>
                    <a:pt x="146923" y="2230878"/>
                  </a:lnTo>
                  <a:lnTo>
                    <a:pt x="135573" y="2205973"/>
                  </a:lnTo>
                  <a:lnTo>
                    <a:pt x="124660" y="2180874"/>
                  </a:lnTo>
                  <a:lnTo>
                    <a:pt x="114186" y="2155588"/>
                  </a:lnTo>
                  <a:lnTo>
                    <a:pt x="104155" y="2130124"/>
                  </a:lnTo>
                  <a:lnTo>
                    <a:pt x="94570" y="2104488"/>
                  </a:lnTo>
                  <a:lnTo>
                    <a:pt x="85435" y="2078689"/>
                  </a:lnTo>
                  <a:lnTo>
                    <a:pt x="76750" y="2052734"/>
                  </a:lnTo>
                  <a:lnTo>
                    <a:pt x="68520" y="2026632"/>
                  </a:lnTo>
                  <a:lnTo>
                    <a:pt x="60747" y="2000390"/>
                  </a:lnTo>
                  <a:lnTo>
                    <a:pt x="53433" y="1974016"/>
                  </a:lnTo>
                  <a:lnTo>
                    <a:pt x="46580" y="1947519"/>
                  </a:lnTo>
                  <a:lnTo>
                    <a:pt x="40191" y="1920906"/>
                  </a:lnTo>
                  <a:lnTo>
                    <a:pt x="34267" y="1894186"/>
                  </a:lnTo>
                  <a:lnTo>
                    <a:pt x="28811" y="1867366"/>
                  </a:lnTo>
                  <a:lnTo>
                    <a:pt x="23823" y="1840455"/>
                  </a:lnTo>
                  <a:lnTo>
                    <a:pt x="19306" y="1813462"/>
                  </a:lnTo>
                  <a:lnTo>
                    <a:pt x="15261" y="1786393"/>
                  </a:lnTo>
                  <a:lnTo>
                    <a:pt x="11688" y="1759258"/>
                  </a:lnTo>
                  <a:lnTo>
                    <a:pt x="8590" y="1732065"/>
                  </a:lnTo>
                  <a:lnTo>
                    <a:pt x="5967" y="1704822"/>
                  </a:lnTo>
                  <a:lnTo>
                    <a:pt x="3819" y="1677538"/>
                  </a:lnTo>
                  <a:lnTo>
                    <a:pt x="2149" y="1650220"/>
                  </a:lnTo>
                  <a:lnTo>
                    <a:pt x="955" y="1622877"/>
                  </a:lnTo>
                  <a:lnTo>
                    <a:pt x="238" y="1595517"/>
                  </a:lnTo>
                  <a:lnTo>
                    <a:pt x="0" y="1568149"/>
                  </a:lnTo>
                  <a:lnTo>
                    <a:pt x="238" y="1540781"/>
                  </a:lnTo>
                  <a:lnTo>
                    <a:pt x="955" y="1513421"/>
                  </a:lnTo>
                  <a:lnTo>
                    <a:pt x="2149" y="1486078"/>
                  </a:lnTo>
                  <a:lnTo>
                    <a:pt x="3819" y="1458761"/>
                  </a:lnTo>
                  <a:lnTo>
                    <a:pt x="5967" y="1431476"/>
                  </a:lnTo>
                  <a:lnTo>
                    <a:pt x="8590" y="1404233"/>
                  </a:lnTo>
                  <a:lnTo>
                    <a:pt x="11688" y="1377040"/>
                  </a:lnTo>
                  <a:lnTo>
                    <a:pt x="15261" y="1349905"/>
                  </a:lnTo>
                  <a:lnTo>
                    <a:pt x="19306" y="1322836"/>
                  </a:lnTo>
                  <a:lnTo>
                    <a:pt x="23823" y="1295843"/>
                  </a:lnTo>
                  <a:lnTo>
                    <a:pt x="28811" y="1268932"/>
                  </a:lnTo>
                  <a:lnTo>
                    <a:pt x="34267" y="1242112"/>
                  </a:lnTo>
                  <a:lnTo>
                    <a:pt x="40191" y="1215392"/>
                  </a:lnTo>
                  <a:lnTo>
                    <a:pt x="46580" y="1188779"/>
                  </a:lnTo>
                  <a:lnTo>
                    <a:pt x="53433" y="1162282"/>
                  </a:lnTo>
                  <a:lnTo>
                    <a:pt x="60747" y="1135908"/>
                  </a:lnTo>
                  <a:lnTo>
                    <a:pt x="68520" y="1109667"/>
                  </a:lnTo>
                  <a:lnTo>
                    <a:pt x="76750" y="1083564"/>
                  </a:lnTo>
                  <a:lnTo>
                    <a:pt x="85435" y="1057610"/>
                  </a:lnTo>
                  <a:lnTo>
                    <a:pt x="94570" y="1031810"/>
                  </a:lnTo>
                  <a:lnTo>
                    <a:pt x="104155" y="1006175"/>
                  </a:lnTo>
                  <a:lnTo>
                    <a:pt x="114186" y="980710"/>
                  </a:lnTo>
                  <a:lnTo>
                    <a:pt x="124660" y="955424"/>
                  </a:lnTo>
                  <a:lnTo>
                    <a:pt x="135573" y="930325"/>
                  </a:lnTo>
                  <a:lnTo>
                    <a:pt x="146923" y="905420"/>
                  </a:lnTo>
                  <a:lnTo>
                    <a:pt x="158706" y="880718"/>
                  </a:lnTo>
                  <a:lnTo>
                    <a:pt x="170918" y="856224"/>
                  </a:lnTo>
                  <a:lnTo>
                    <a:pt x="183555" y="831947"/>
                  </a:lnTo>
                  <a:lnTo>
                    <a:pt x="196615" y="807895"/>
                  </a:lnTo>
                  <a:lnTo>
                    <a:pt x="210092" y="784074"/>
                  </a:lnTo>
                  <a:lnTo>
                    <a:pt x="223983" y="760492"/>
                  </a:lnTo>
                  <a:lnTo>
                    <a:pt x="238283" y="737156"/>
                  </a:lnTo>
                  <a:lnTo>
                    <a:pt x="252988" y="714074"/>
                  </a:lnTo>
                  <a:lnTo>
                    <a:pt x="268094" y="691251"/>
                  </a:lnTo>
                  <a:lnTo>
                    <a:pt x="283596" y="668695"/>
                  </a:lnTo>
                  <a:lnTo>
                    <a:pt x="299489" y="646414"/>
                  </a:lnTo>
                  <a:lnTo>
                    <a:pt x="315769" y="624413"/>
                  </a:lnTo>
                  <a:lnTo>
                    <a:pt x="332430" y="602700"/>
                  </a:lnTo>
                  <a:lnTo>
                    <a:pt x="349468" y="581281"/>
                  </a:lnTo>
                  <a:lnTo>
                    <a:pt x="366877" y="560162"/>
                  </a:lnTo>
                  <a:lnTo>
                    <a:pt x="384652" y="539350"/>
                  </a:lnTo>
                  <a:lnTo>
                    <a:pt x="402787" y="518852"/>
                  </a:lnTo>
                  <a:lnTo>
                    <a:pt x="421277" y="498674"/>
                  </a:lnTo>
                  <a:lnTo>
                    <a:pt x="440117" y="478821"/>
                  </a:lnTo>
                  <a:lnTo>
                    <a:pt x="459300" y="459300"/>
                  </a:lnTo>
                  <a:lnTo>
                    <a:pt x="478821" y="440117"/>
                  </a:lnTo>
                  <a:lnTo>
                    <a:pt x="498674" y="421277"/>
                  </a:lnTo>
                  <a:lnTo>
                    <a:pt x="518852" y="402787"/>
                  </a:lnTo>
                  <a:lnTo>
                    <a:pt x="539350" y="384652"/>
                  </a:lnTo>
                  <a:lnTo>
                    <a:pt x="560162" y="366877"/>
                  </a:lnTo>
                  <a:lnTo>
                    <a:pt x="581281" y="349468"/>
                  </a:lnTo>
                  <a:lnTo>
                    <a:pt x="602700" y="332430"/>
                  </a:lnTo>
                  <a:lnTo>
                    <a:pt x="624413" y="315769"/>
                  </a:lnTo>
                  <a:lnTo>
                    <a:pt x="646414" y="299489"/>
                  </a:lnTo>
                  <a:lnTo>
                    <a:pt x="668695" y="283596"/>
                  </a:lnTo>
                  <a:lnTo>
                    <a:pt x="691251" y="268094"/>
                  </a:lnTo>
                  <a:lnTo>
                    <a:pt x="714074" y="252988"/>
                  </a:lnTo>
                  <a:lnTo>
                    <a:pt x="737156" y="238283"/>
                  </a:lnTo>
                  <a:lnTo>
                    <a:pt x="760492" y="223983"/>
                  </a:lnTo>
                  <a:lnTo>
                    <a:pt x="784074" y="210092"/>
                  </a:lnTo>
                  <a:lnTo>
                    <a:pt x="807895" y="196615"/>
                  </a:lnTo>
                  <a:lnTo>
                    <a:pt x="831947" y="183555"/>
                  </a:lnTo>
                  <a:lnTo>
                    <a:pt x="856224" y="170918"/>
                  </a:lnTo>
                  <a:lnTo>
                    <a:pt x="880718" y="158706"/>
                  </a:lnTo>
                  <a:lnTo>
                    <a:pt x="905420" y="146923"/>
                  </a:lnTo>
                  <a:lnTo>
                    <a:pt x="930325" y="135573"/>
                  </a:lnTo>
                  <a:lnTo>
                    <a:pt x="955424" y="124660"/>
                  </a:lnTo>
                  <a:lnTo>
                    <a:pt x="980710" y="114186"/>
                  </a:lnTo>
                  <a:lnTo>
                    <a:pt x="1006175" y="104155"/>
                  </a:lnTo>
                  <a:lnTo>
                    <a:pt x="1031810" y="94570"/>
                  </a:lnTo>
                  <a:lnTo>
                    <a:pt x="1057610" y="85435"/>
                  </a:lnTo>
                  <a:lnTo>
                    <a:pt x="1083564" y="76750"/>
                  </a:lnTo>
                  <a:lnTo>
                    <a:pt x="1109667" y="68520"/>
                  </a:lnTo>
                  <a:lnTo>
                    <a:pt x="1135908" y="60747"/>
                  </a:lnTo>
                  <a:lnTo>
                    <a:pt x="1162282" y="53433"/>
                  </a:lnTo>
                  <a:lnTo>
                    <a:pt x="1188779" y="46580"/>
                  </a:lnTo>
                  <a:lnTo>
                    <a:pt x="1215392" y="40191"/>
                  </a:lnTo>
                  <a:lnTo>
                    <a:pt x="1242112" y="34267"/>
                  </a:lnTo>
                  <a:lnTo>
                    <a:pt x="1268932" y="28811"/>
                  </a:lnTo>
                  <a:lnTo>
                    <a:pt x="1295843" y="23823"/>
                  </a:lnTo>
                  <a:lnTo>
                    <a:pt x="1322836" y="19306"/>
                  </a:lnTo>
                  <a:lnTo>
                    <a:pt x="1349905" y="15261"/>
                  </a:lnTo>
                  <a:lnTo>
                    <a:pt x="1377040" y="11688"/>
                  </a:lnTo>
                  <a:lnTo>
                    <a:pt x="1404233" y="8590"/>
                  </a:lnTo>
                  <a:lnTo>
                    <a:pt x="1431476" y="5967"/>
                  </a:lnTo>
                  <a:lnTo>
                    <a:pt x="1458761" y="3819"/>
                  </a:lnTo>
                  <a:lnTo>
                    <a:pt x="1486078" y="2149"/>
                  </a:lnTo>
                  <a:lnTo>
                    <a:pt x="1513421" y="955"/>
                  </a:lnTo>
                  <a:lnTo>
                    <a:pt x="1540781" y="238"/>
                  </a:lnTo>
                  <a:close/>
                </a:path>
              </a:pathLst>
            </a:custGeom>
            <a:solidFill>
              <a:srgbClr val="76069A">
                <a:alpha val="41000"/>
              </a:srgbClr>
            </a:solidFill>
            <a:ln w="13550" cap="rnd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dirty="0"/>
            </a:p>
          </p:txBody>
        </p:sp>
        <p:sp>
          <p:nvSpPr>
            <p:cNvPr id="634" name="TextBox 633">
              <a:extLst>
                <a:ext uri="{FF2B5EF4-FFF2-40B4-BE49-F238E27FC236}">
                  <a16:creationId xmlns:a16="http://schemas.microsoft.com/office/drawing/2014/main" id="{7EB0E4A4-5442-204A-9B86-80B8309C60AE}"/>
                </a:ext>
              </a:extLst>
            </p:cNvPr>
            <p:cNvSpPr txBox="1"/>
            <p:nvPr/>
          </p:nvSpPr>
          <p:spPr>
            <a:xfrm>
              <a:off x="34841767" y="6995771"/>
              <a:ext cx="1153440" cy="581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7030A0"/>
                  </a:solidFill>
                </a:rPr>
                <a:t>ALT-801</a:t>
              </a:r>
              <a:br>
                <a:rPr lang="en-US" sz="2000" b="1" dirty="0">
                  <a:solidFill>
                    <a:srgbClr val="7030A0"/>
                  </a:solidFill>
                </a:rPr>
              </a:br>
              <a:r>
                <a:rPr lang="en-US" sz="2000" b="1" dirty="0">
                  <a:solidFill>
                    <a:srgbClr val="7030A0"/>
                  </a:solidFill>
                </a:rPr>
                <a:t>10 nmol/kg</a:t>
              </a:r>
              <a:endParaRPr lang="en-GB" sz="2000" b="1" dirty="0">
                <a:solidFill>
                  <a:srgbClr val="7030A0"/>
                </a:solidFill>
              </a:endParaRPr>
            </a:p>
          </p:txBody>
        </p:sp>
        <p:sp>
          <p:nvSpPr>
            <p:cNvPr id="636" name="TextBox 635">
              <a:extLst>
                <a:ext uri="{FF2B5EF4-FFF2-40B4-BE49-F238E27FC236}">
                  <a16:creationId xmlns:a16="http://schemas.microsoft.com/office/drawing/2014/main" id="{8B7A0590-DCA6-904B-BFAA-98B82BD38B14}"/>
                </a:ext>
              </a:extLst>
            </p:cNvPr>
            <p:cNvSpPr txBox="1"/>
            <p:nvPr/>
          </p:nvSpPr>
          <p:spPr>
            <a:xfrm>
              <a:off x="30463810" y="9539090"/>
              <a:ext cx="1225841" cy="581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accent2">
                      <a:lumMod val="75000"/>
                    </a:schemeClr>
                  </a:solidFill>
                </a:rPr>
                <a:t>semaglutide</a:t>
              </a:r>
              <a:br>
                <a:rPr lang="en-GB" sz="2000" b="1" dirty="0">
                  <a:solidFill>
                    <a:schemeClr val="accent2">
                      <a:lumMod val="75000"/>
                    </a:schemeClr>
                  </a:solidFill>
                </a:rPr>
              </a:br>
              <a:r>
                <a:rPr lang="en-GB" sz="2000" b="1" dirty="0">
                  <a:solidFill>
                    <a:schemeClr val="accent2">
                      <a:lumMod val="75000"/>
                    </a:schemeClr>
                  </a:solidFill>
                </a:rPr>
                <a:t>10 nmol/kg</a:t>
              </a:r>
            </a:p>
          </p:txBody>
        </p:sp>
        <p:sp>
          <p:nvSpPr>
            <p:cNvPr id="638" name="TextBox 637">
              <a:extLst>
                <a:ext uri="{FF2B5EF4-FFF2-40B4-BE49-F238E27FC236}">
                  <a16:creationId xmlns:a16="http://schemas.microsoft.com/office/drawing/2014/main" id="{6AE462FE-19A4-1449-B2FE-A621631C8FAD}"/>
                </a:ext>
              </a:extLst>
            </p:cNvPr>
            <p:cNvSpPr txBox="1"/>
            <p:nvPr/>
          </p:nvSpPr>
          <p:spPr>
            <a:xfrm>
              <a:off x="32090545" y="9904811"/>
              <a:ext cx="471539" cy="328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295</a:t>
              </a:r>
            </a:p>
          </p:txBody>
        </p:sp>
        <p:sp>
          <p:nvSpPr>
            <p:cNvPr id="639" name="TextBox 638">
              <a:extLst>
                <a:ext uri="{FF2B5EF4-FFF2-40B4-BE49-F238E27FC236}">
                  <a16:creationId xmlns:a16="http://schemas.microsoft.com/office/drawing/2014/main" id="{5B79C3DC-139D-984C-A238-C7E4294CC986}"/>
                </a:ext>
              </a:extLst>
            </p:cNvPr>
            <p:cNvSpPr txBox="1"/>
            <p:nvPr/>
          </p:nvSpPr>
          <p:spPr>
            <a:xfrm>
              <a:off x="33177791" y="7542039"/>
              <a:ext cx="578168" cy="328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5435</a:t>
              </a:r>
            </a:p>
          </p:txBody>
        </p:sp>
        <p:sp>
          <p:nvSpPr>
            <p:cNvPr id="643" name="TextBox 642">
              <a:extLst>
                <a:ext uri="{FF2B5EF4-FFF2-40B4-BE49-F238E27FC236}">
                  <a16:creationId xmlns:a16="http://schemas.microsoft.com/office/drawing/2014/main" id="{8DCC274F-5614-7646-972B-9FCD006BA10C}"/>
                </a:ext>
              </a:extLst>
            </p:cNvPr>
            <p:cNvSpPr txBox="1"/>
            <p:nvPr/>
          </p:nvSpPr>
          <p:spPr>
            <a:xfrm>
              <a:off x="32565895" y="9070997"/>
              <a:ext cx="578168" cy="328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</a:rPr>
                <a:t>2592</a:t>
              </a:r>
            </a:p>
          </p:txBody>
        </p:sp>
        <p:sp>
          <p:nvSpPr>
            <p:cNvPr id="760" name="TextBox 759">
              <a:extLst>
                <a:ext uri="{FF2B5EF4-FFF2-40B4-BE49-F238E27FC236}">
                  <a16:creationId xmlns:a16="http://schemas.microsoft.com/office/drawing/2014/main" id="{DDA0F905-E8D6-7847-8079-069B8BE4329E}"/>
                </a:ext>
              </a:extLst>
            </p:cNvPr>
            <p:cNvSpPr txBox="1"/>
            <p:nvPr/>
          </p:nvSpPr>
          <p:spPr>
            <a:xfrm>
              <a:off x="35286133" y="7958499"/>
              <a:ext cx="4583133" cy="853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945"/>
                </a:spcAft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Total regulated genes </a:t>
              </a:r>
            </a:p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ALT-801 10nmol/kg  ~ 8,000</a:t>
              </a:r>
            </a:p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semaglutide 10nmol/kg  ~ 2,800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390C20-560D-7E4B-9151-BF3E4038A2BC}"/>
              </a:ext>
            </a:extLst>
          </p:cNvPr>
          <p:cNvGrpSpPr/>
          <p:nvPr/>
        </p:nvGrpSpPr>
        <p:grpSpPr>
          <a:xfrm>
            <a:off x="30265332" y="3860532"/>
            <a:ext cx="6954135" cy="1367632"/>
            <a:chOff x="30265332" y="3860532"/>
            <a:chExt cx="6954135" cy="1367632"/>
          </a:xfrm>
        </p:grpSpPr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B5652E78-747E-6A4F-9476-718A122B941D}"/>
                </a:ext>
              </a:extLst>
            </p:cNvPr>
            <p:cNvCxnSpPr>
              <a:cxnSpLocks/>
            </p:cNvCxnSpPr>
            <p:nvPr/>
          </p:nvCxnSpPr>
          <p:spPr>
            <a:xfrm>
              <a:off x="30265332" y="5228164"/>
              <a:ext cx="6666268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1" name="Rectangle 780">
              <a:extLst>
                <a:ext uri="{FF2B5EF4-FFF2-40B4-BE49-F238E27FC236}">
                  <a16:creationId xmlns:a16="http://schemas.microsoft.com/office/drawing/2014/main" id="{3A5B7C38-D894-1549-B179-4F89CD4C8B28}"/>
                </a:ext>
              </a:extLst>
            </p:cNvPr>
            <p:cNvSpPr/>
            <p:nvPr/>
          </p:nvSpPr>
          <p:spPr>
            <a:xfrm>
              <a:off x="30292200" y="3860532"/>
              <a:ext cx="6927267" cy="13491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sz="2362" cap="all" dirty="0">
                  <a:solidFill>
                    <a:srgbClr val="0F3F6C"/>
                  </a:solidFill>
                </a:rPr>
                <a:t>more NASH pathways differentially regulated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A37C225-F7C7-6943-8F51-22EF5EE799F9}"/>
              </a:ext>
            </a:extLst>
          </p:cNvPr>
          <p:cNvGrpSpPr/>
          <p:nvPr/>
        </p:nvGrpSpPr>
        <p:grpSpPr>
          <a:xfrm>
            <a:off x="16217220" y="11247291"/>
            <a:ext cx="13182878" cy="4388669"/>
            <a:chOff x="16420420" y="11247291"/>
            <a:chExt cx="13182878" cy="4388669"/>
          </a:xfrm>
        </p:grpSpPr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9019C873-A074-294A-B443-ADFFBA519AF5}"/>
                </a:ext>
              </a:extLst>
            </p:cNvPr>
            <p:cNvCxnSpPr>
              <a:cxnSpLocks/>
            </p:cNvCxnSpPr>
            <p:nvPr/>
          </p:nvCxnSpPr>
          <p:spPr>
            <a:xfrm>
              <a:off x="17837241" y="12491602"/>
              <a:ext cx="1031276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252FB27-A576-DC40-A3F7-010F75812253}"/>
                </a:ext>
              </a:extLst>
            </p:cNvPr>
            <p:cNvGrpSpPr/>
            <p:nvPr/>
          </p:nvGrpSpPr>
          <p:grpSpPr>
            <a:xfrm>
              <a:off x="16420420" y="12735470"/>
              <a:ext cx="10970758" cy="2900490"/>
              <a:chOff x="16746992" y="21120188"/>
              <a:chExt cx="10970758" cy="2900490"/>
            </a:xfrm>
          </p:grpSpPr>
          <p:sp>
            <p:nvSpPr>
              <p:cNvPr id="370" name="TextBox 369">
                <a:extLst>
                  <a:ext uri="{FF2B5EF4-FFF2-40B4-BE49-F238E27FC236}">
                    <a16:creationId xmlns:a16="http://schemas.microsoft.com/office/drawing/2014/main" id="{AFD59F39-C7D8-3F4C-A1DA-A34BB6C43E50}"/>
                  </a:ext>
                </a:extLst>
              </p:cNvPr>
              <p:cNvSpPr txBox="1"/>
              <p:nvPr/>
            </p:nvSpPr>
            <p:spPr>
              <a:xfrm>
                <a:off x="16746992" y="21120188"/>
                <a:ext cx="2169665" cy="506805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lstStyle/>
              <a:p>
                <a:pPr defTabSz="4319900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35" dirty="0">
                    <a:solidFill>
                      <a:schemeClr val="accent1"/>
                    </a:solidFill>
                    <a:latin typeface="Arial"/>
                    <a:ea typeface="ＭＳ Ｐゴシック" charset="-128"/>
                    <a:cs typeface="Arial"/>
                  </a:rPr>
                  <a:t>liver fat</a:t>
                </a:r>
              </a:p>
            </p:txBody>
          </p:sp>
          <p:pic>
            <p:nvPicPr>
              <p:cNvPr id="375" name="Picture 374">
                <a:extLst>
                  <a:ext uri="{FF2B5EF4-FFF2-40B4-BE49-F238E27FC236}">
                    <a16:creationId xmlns:a16="http://schemas.microsoft.com/office/drawing/2014/main" id="{684310AE-8CB5-3247-ACF4-A788F12847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478" t="6745" r="68687" b="57820"/>
              <a:stretch/>
            </p:blipFill>
            <p:spPr>
              <a:xfrm>
                <a:off x="18833406" y="21647351"/>
                <a:ext cx="2692532" cy="2364835"/>
              </a:xfrm>
              <a:prstGeom prst="rect">
                <a:avLst/>
              </a:prstGeom>
            </p:spPr>
          </p:pic>
          <p:pic>
            <p:nvPicPr>
              <p:cNvPr id="376" name="Picture 375">
                <a:extLst>
                  <a:ext uri="{FF2B5EF4-FFF2-40B4-BE49-F238E27FC236}">
                    <a16:creationId xmlns:a16="http://schemas.microsoft.com/office/drawing/2014/main" id="{878F2BE7-F22C-BA43-87DB-19949FC277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6155" t="52927" r="35284" b="11818"/>
              <a:stretch/>
            </p:blipFill>
            <p:spPr>
              <a:xfrm>
                <a:off x="21620601" y="21647349"/>
                <a:ext cx="2671013" cy="2364835"/>
              </a:xfrm>
              <a:prstGeom prst="rect">
                <a:avLst/>
              </a:prstGeom>
            </p:spPr>
          </p:pic>
          <p:sp>
            <p:nvSpPr>
              <p:cNvPr id="378" name="Round Single Corner Rectangle 377">
                <a:extLst>
                  <a:ext uri="{FF2B5EF4-FFF2-40B4-BE49-F238E27FC236}">
                    <a16:creationId xmlns:a16="http://schemas.microsoft.com/office/drawing/2014/main" id="{C528D53A-002B-9B47-81E0-EB105AA211CA}"/>
                  </a:ext>
                </a:extLst>
              </p:cNvPr>
              <p:cNvSpPr/>
              <p:nvPr/>
            </p:nvSpPr>
            <p:spPr>
              <a:xfrm>
                <a:off x="21615226" y="21640446"/>
                <a:ext cx="2676386" cy="474761"/>
              </a:xfrm>
              <a:prstGeom prst="round1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62"/>
              </a:p>
            </p:txBody>
          </p:sp>
          <p:sp>
            <p:nvSpPr>
              <p:cNvPr id="380" name="TextBox 379">
                <a:extLst>
                  <a:ext uri="{FF2B5EF4-FFF2-40B4-BE49-F238E27FC236}">
                    <a16:creationId xmlns:a16="http://schemas.microsoft.com/office/drawing/2014/main" id="{6D0542E4-D7BB-E14B-BA9B-1B85D4B3EA22}"/>
                  </a:ext>
                </a:extLst>
              </p:cNvPr>
              <p:cNvSpPr txBox="1"/>
              <p:nvPr/>
            </p:nvSpPr>
            <p:spPr>
              <a:xfrm>
                <a:off x="21539627" y="21762480"/>
                <a:ext cx="2793352" cy="552586"/>
              </a:xfrm>
              <a:prstGeom prst="rect">
                <a:avLst/>
              </a:prstGeom>
              <a:noFill/>
            </p:spPr>
            <p:txBody>
              <a:bodyPr wrap="square" tIns="0" bIns="0" rtlCol="0" anchor="t" anchorCtr="0">
                <a:spAutoFit/>
              </a:bodyPr>
              <a:lstStyle/>
              <a:p>
                <a:pPr algn="ctr" defTabSz="4319900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90" b="1" dirty="0">
                    <a:solidFill>
                      <a:schemeClr val="bg1"/>
                    </a:solidFill>
                    <a:latin typeface="Arial Narrow"/>
                    <a:ea typeface="ＭＳ Ｐゴシック" charset="-128"/>
                    <a:cs typeface="Arial Narrow"/>
                  </a:rPr>
                  <a:t>SEMAGLUTIDE 10nmol/kg</a:t>
                </a:r>
              </a:p>
            </p:txBody>
          </p:sp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C670A386-ABF6-C84F-841C-4DE54B9A1C72}"/>
                  </a:ext>
                </a:extLst>
              </p:cNvPr>
              <p:cNvGrpSpPr/>
              <p:nvPr/>
            </p:nvGrpSpPr>
            <p:grpSpPr>
              <a:xfrm>
                <a:off x="24392661" y="21649471"/>
                <a:ext cx="2710857" cy="2371207"/>
                <a:chOff x="6860898" y="3999613"/>
                <a:chExt cx="2758040" cy="1599352"/>
              </a:xfrm>
            </p:grpSpPr>
            <p:pic>
              <p:nvPicPr>
                <p:cNvPr id="386" name="Picture 385">
                  <a:extLst>
                    <a:ext uri="{FF2B5EF4-FFF2-40B4-BE49-F238E27FC236}">
                      <a16:creationId xmlns:a16="http://schemas.microsoft.com/office/drawing/2014/main" id="{4973DD43-0596-744D-92BD-4C53BF5F72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68273" t="9271" r="2621" b="60214"/>
                <a:stretch/>
              </p:blipFill>
              <p:spPr>
                <a:xfrm>
                  <a:off x="6862761" y="4056868"/>
                  <a:ext cx="2756177" cy="1542097"/>
                </a:xfrm>
                <a:prstGeom prst="rect">
                  <a:avLst/>
                </a:prstGeom>
              </p:spPr>
            </p:pic>
            <p:sp>
              <p:nvSpPr>
                <p:cNvPr id="387" name="Round Single Corner Rectangle 386">
                  <a:extLst>
                    <a:ext uri="{FF2B5EF4-FFF2-40B4-BE49-F238E27FC236}">
                      <a16:creationId xmlns:a16="http://schemas.microsoft.com/office/drawing/2014/main" id="{D089E282-4655-E64B-8C5A-0F1D6FE4AE47}"/>
                    </a:ext>
                  </a:extLst>
                </p:cNvPr>
                <p:cNvSpPr/>
                <p:nvPr/>
              </p:nvSpPr>
              <p:spPr>
                <a:xfrm>
                  <a:off x="6860898" y="3999613"/>
                  <a:ext cx="2755196" cy="325752"/>
                </a:xfrm>
                <a:prstGeom prst="round1Rect">
                  <a:avLst/>
                </a:prstGeom>
                <a:solidFill>
                  <a:srgbClr val="7FB83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362">
                    <a:solidFill>
                      <a:srgbClr val="7FB837"/>
                    </a:solidFill>
                  </a:endParaRPr>
                </a:p>
              </p:txBody>
            </p:sp>
            <p:sp>
              <p:nvSpPr>
                <p:cNvPr id="388" name="TextBox 387">
                  <a:extLst>
                    <a:ext uri="{FF2B5EF4-FFF2-40B4-BE49-F238E27FC236}">
                      <a16:creationId xmlns:a16="http://schemas.microsoft.com/office/drawing/2014/main" id="{5B784720-C0DF-CB4E-9C22-F031FC9511F6}"/>
                    </a:ext>
                  </a:extLst>
                </p:cNvPr>
                <p:cNvSpPr txBox="1"/>
                <p:nvPr/>
              </p:nvSpPr>
              <p:spPr>
                <a:xfrm>
                  <a:off x="7044160" y="4056035"/>
                  <a:ext cx="2378280" cy="248635"/>
                </a:xfrm>
                <a:prstGeom prst="rect">
                  <a:avLst/>
                </a:prstGeom>
                <a:noFill/>
              </p:spPr>
              <p:txBody>
                <a:bodyPr wrap="square" rtlCol="0" anchor="t" anchorCtr="0">
                  <a:spAutoFit/>
                </a:bodyPr>
                <a:lstStyle/>
                <a:p>
                  <a:pPr algn="ctr" defTabSz="4319900" fontAlgn="base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890" b="1" dirty="0">
                      <a:solidFill>
                        <a:schemeClr val="bg1"/>
                      </a:solidFill>
                      <a:latin typeface="Arial Narrow"/>
                      <a:ea typeface="ＭＳ Ｐゴシック" charset="-128"/>
                      <a:cs typeface="Arial Narrow"/>
                    </a:rPr>
                    <a:t>ALT-801 10 nmol/kg</a:t>
                  </a:r>
                  <a:endParaRPr lang="en-US" sz="1890" b="1" strike="sngStrike" dirty="0">
                    <a:solidFill>
                      <a:schemeClr val="bg1"/>
                    </a:solidFill>
                    <a:highlight>
                      <a:srgbClr val="FFFF00"/>
                    </a:highlight>
                    <a:latin typeface="Arial Narrow"/>
                    <a:ea typeface="ＭＳ Ｐゴシック" charset="-128"/>
                    <a:cs typeface="Arial Narrow"/>
                  </a:endParaRPr>
                </a:p>
              </p:txBody>
            </p:sp>
          </p:grpSp>
          <p:sp>
            <p:nvSpPr>
              <p:cNvPr id="383" name="Round Single Corner Rectangle 382">
                <a:extLst>
                  <a:ext uri="{FF2B5EF4-FFF2-40B4-BE49-F238E27FC236}">
                    <a16:creationId xmlns:a16="http://schemas.microsoft.com/office/drawing/2014/main" id="{37773088-BD03-A540-951E-A1483DB16C68}"/>
                  </a:ext>
                </a:extLst>
              </p:cNvPr>
              <p:cNvSpPr/>
              <p:nvPr/>
            </p:nvSpPr>
            <p:spPr>
              <a:xfrm>
                <a:off x="18828757" y="21632553"/>
                <a:ext cx="2704438" cy="474761"/>
              </a:xfrm>
              <a:prstGeom prst="round1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62"/>
              </a:p>
            </p:txBody>
          </p:sp>
          <p:sp>
            <p:nvSpPr>
              <p:cNvPr id="384" name="TextBox 383">
                <a:extLst>
                  <a:ext uri="{FF2B5EF4-FFF2-40B4-BE49-F238E27FC236}">
                    <a16:creationId xmlns:a16="http://schemas.microsoft.com/office/drawing/2014/main" id="{C11497ED-C9C0-0D4A-BF88-DCA9603FD5BE}"/>
                  </a:ext>
                </a:extLst>
              </p:cNvPr>
              <p:cNvSpPr txBox="1"/>
              <p:nvPr/>
            </p:nvSpPr>
            <p:spPr>
              <a:xfrm>
                <a:off x="19437277" y="21751804"/>
                <a:ext cx="1791415" cy="276294"/>
              </a:xfrm>
              <a:prstGeom prst="rect">
                <a:avLst/>
              </a:prstGeom>
              <a:noFill/>
            </p:spPr>
            <p:txBody>
              <a:bodyPr wrap="square" tIns="0" bIns="0" rtlCol="0" anchor="t" anchorCtr="0">
                <a:spAutoFit/>
              </a:bodyPr>
              <a:lstStyle/>
              <a:p>
                <a:pPr algn="ctr" defTabSz="4319900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90" b="1" dirty="0">
                    <a:solidFill>
                      <a:schemeClr val="bg1"/>
                    </a:solidFill>
                    <a:latin typeface="Arial Narrow"/>
                    <a:ea typeface="ＭＳ Ｐゴシック" charset="-128"/>
                    <a:cs typeface="Arial Narrow"/>
                  </a:rPr>
                  <a:t>VEHICLE</a:t>
                </a:r>
              </a:p>
            </p:txBody>
          </p:sp>
          <p:cxnSp>
            <p:nvCxnSpPr>
              <p:cNvPr id="385" name="Straight Arrow Connector 384">
                <a:extLst>
                  <a:ext uri="{FF2B5EF4-FFF2-40B4-BE49-F238E27FC236}">
                    <a16:creationId xmlns:a16="http://schemas.microsoft.com/office/drawing/2014/main" id="{C5DEA7E2-5DDB-2D49-A8CC-D29BBC453B1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8258468" y="21671583"/>
                <a:ext cx="998165" cy="661817"/>
              </a:xfrm>
              <a:prstGeom prst="straightConnector1">
                <a:avLst/>
              </a:prstGeom>
              <a:noFill/>
              <a:ln w="12700" cap="rnd" cmpd="sng" algn="ctr">
                <a:solidFill>
                  <a:schemeClr val="accent1"/>
                </a:solidFill>
                <a:prstDash val="solid"/>
                <a:round/>
                <a:headEnd type="oval" w="sm" len="sm"/>
                <a:tailEnd type="triangle" w="sm" len="sm"/>
              </a:ln>
              <a:effectLst/>
            </p:spPr>
          </p:cxnSp>
          <p:cxnSp>
            <p:nvCxnSpPr>
              <p:cNvPr id="389" name="Straight Arrow Connector 388">
                <a:extLst>
                  <a:ext uri="{FF2B5EF4-FFF2-40B4-BE49-F238E27FC236}">
                    <a16:creationId xmlns:a16="http://schemas.microsoft.com/office/drawing/2014/main" id="{09A9B989-439A-8147-9BE0-6426AE12C98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26717645" y="23519547"/>
                <a:ext cx="1000105" cy="383441"/>
              </a:xfrm>
              <a:prstGeom prst="straightConnector1">
                <a:avLst/>
              </a:prstGeom>
              <a:noFill/>
              <a:ln w="12700" cap="rnd" cmpd="sng" algn="ctr">
                <a:solidFill>
                  <a:schemeClr val="accent1"/>
                </a:solidFill>
                <a:prstDash val="solid"/>
                <a:round/>
                <a:headEnd type="oval" w="sm" len="sm"/>
                <a:tailEnd type="triangle" w="sm" len="sm"/>
              </a:ln>
              <a:effectLst/>
            </p:spPr>
          </p:cxnSp>
        </p:grpSp>
        <p:sp>
          <p:nvSpPr>
            <p:cNvPr id="390" name="TextBox 389">
              <a:extLst>
                <a:ext uri="{FF2B5EF4-FFF2-40B4-BE49-F238E27FC236}">
                  <a16:creationId xmlns:a16="http://schemas.microsoft.com/office/drawing/2014/main" id="{551C224F-9259-1443-AB27-1A69B7F8462E}"/>
                </a:ext>
              </a:extLst>
            </p:cNvPr>
            <p:cNvSpPr txBox="1"/>
            <p:nvPr/>
          </p:nvSpPr>
          <p:spPr>
            <a:xfrm>
              <a:off x="27362312" y="15019397"/>
              <a:ext cx="2240986" cy="506805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 defTabSz="43199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835" dirty="0">
                  <a:solidFill>
                    <a:schemeClr val="accent1"/>
                  </a:solidFill>
                  <a:latin typeface="Arial"/>
                  <a:ea typeface="ＭＳ Ｐゴシック" charset="-128"/>
                  <a:cs typeface="Arial"/>
                </a:rPr>
                <a:t>vein</a:t>
              </a:r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6CED85C5-5CBD-0340-8C7A-254A378C63AE}"/>
                </a:ext>
              </a:extLst>
            </p:cNvPr>
            <p:cNvSpPr/>
            <p:nvPr/>
          </p:nvSpPr>
          <p:spPr>
            <a:xfrm>
              <a:off x="17748739" y="11247291"/>
              <a:ext cx="10320175" cy="123962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sz="2362" cap="all" dirty="0">
                  <a:solidFill>
                    <a:srgbClr val="0F3F6C"/>
                  </a:solidFill>
                </a:rPr>
                <a:t>reduction in Liver Fat and Liver weight to lean normal range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B011A90-3406-4E4C-A666-38C67275D60F}"/>
              </a:ext>
            </a:extLst>
          </p:cNvPr>
          <p:cNvGrpSpPr/>
          <p:nvPr/>
        </p:nvGrpSpPr>
        <p:grpSpPr>
          <a:xfrm>
            <a:off x="17559854" y="4769071"/>
            <a:ext cx="10541487" cy="6982613"/>
            <a:chOff x="17712254" y="4769071"/>
            <a:chExt cx="10541487" cy="6982613"/>
          </a:xfrm>
        </p:grpSpPr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B23985AB-238A-DB49-823C-0730BA16658A}"/>
                </a:ext>
              </a:extLst>
            </p:cNvPr>
            <p:cNvSpPr/>
            <p:nvPr/>
          </p:nvSpPr>
          <p:spPr>
            <a:xfrm>
              <a:off x="17712254" y="4769071"/>
              <a:ext cx="9913700" cy="13158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sz="2362" cap="all" dirty="0">
                  <a:solidFill>
                    <a:srgbClr val="002060"/>
                  </a:solidFill>
                </a:rPr>
                <a:t>Body weight returns to chow-fed lean normal range</a:t>
              </a:r>
            </a:p>
          </p:txBody>
        </p:sp>
        <p:grpSp>
          <p:nvGrpSpPr>
            <p:cNvPr id="1127" name="Group 1126">
              <a:extLst>
                <a:ext uri="{FF2B5EF4-FFF2-40B4-BE49-F238E27FC236}">
                  <a16:creationId xmlns:a16="http://schemas.microsoft.com/office/drawing/2014/main" id="{11C9D2C3-A696-774E-A13C-227E040ED977}"/>
                </a:ext>
              </a:extLst>
            </p:cNvPr>
            <p:cNvGrpSpPr/>
            <p:nvPr/>
          </p:nvGrpSpPr>
          <p:grpSpPr>
            <a:xfrm>
              <a:off x="22566297" y="9456782"/>
              <a:ext cx="2553846" cy="1152456"/>
              <a:chOff x="6520402" y="3886199"/>
              <a:chExt cx="1765642" cy="874300"/>
            </a:xfrm>
          </p:grpSpPr>
          <p:sp>
            <p:nvSpPr>
              <p:cNvPr id="1128" name="Oval 1127">
                <a:extLst>
                  <a:ext uri="{FF2B5EF4-FFF2-40B4-BE49-F238E27FC236}">
                    <a16:creationId xmlns:a16="http://schemas.microsoft.com/office/drawing/2014/main" id="{9E009CB9-BBCC-6044-B4ED-8E7B6A87AF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20403" y="3970116"/>
                <a:ext cx="82296" cy="8229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254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129" name="Oval 1128">
                <a:extLst>
                  <a:ext uri="{FF2B5EF4-FFF2-40B4-BE49-F238E27FC236}">
                    <a16:creationId xmlns:a16="http://schemas.microsoft.com/office/drawing/2014/main" id="{84FA4095-92FF-7B48-A094-6131C77D60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20402" y="4130988"/>
                <a:ext cx="82296" cy="82296"/>
              </a:xfrm>
              <a:prstGeom prst="ellipse">
                <a:avLst/>
              </a:prstGeom>
              <a:solidFill>
                <a:srgbClr val="008F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254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130" name="Oval 1129">
                <a:extLst>
                  <a:ext uri="{FF2B5EF4-FFF2-40B4-BE49-F238E27FC236}">
                    <a16:creationId xmlns:a16="http://schemas.microsoft.com/office/drawing/2014/main" id="{4718C766-DC66-E64F-8750-A4A80FEBB1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20403" y="4619047"/>
                <a:ext cx="82296" cy="822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254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131" name="Oval 1130">
                <a:extLst>
                  <a:ext uri="{FF2B5EF4-FFF2-40B4-BE49-F238E27FC236}">
                    <a16:creationId xmlns:a16="http://schemas.microsoft.com/office/drawing/2014/main" id="{F39B6338-AE7B-E547-8316-889515D467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20403" y="4458933"/>
                <a:ext cx="82296" cy="8229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254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132" name="Oval 1131">
                <a:extLst>
                  <a:ext uri="{FF2B5EF4-FFF2-40B4-BE49-F238E27FC236}">
                    <a16:creationId xmlns:a16="http://schemas.microsoft.com/office/drawing/2014/main" id="{9DF31F5D-93B7-044B-8095-E3C89D25DE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20403" y="4287237"/>
                <a:ext cx="82296" cy="82296"/>
              </a:xfrm>
              <a:prstGeom prst="ellipse">
                <a:avLst/>
              </a:prstGeom>
              <a:solidFill>
                <a:srgbClr val="7FB837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254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133" name="Group 1132">
                <a:extLst>
                  <a:ext uri="{FF2B5EF4-FFF2-40B4-BE49-F238E27FC236}">
                    <a16:creationId xmlns:a16="http://schemas.microsoft.com/office/drawing/2014/main" id="{5FD74C11-83C6-374D-AE0D-EB6002780157}"/>
                  </a:ext>
                </a:extLst>
              </p:cNvPr>
              <p:cNvGrpSpPr/>
              <p:nvPr/>
            </p:nvGrpSpPr>
            <p:grpSpPr>
              <a:xfrm>
                <a:off x="6637848" y="3886199"/>
                <a:ext cx="1648196" cy="874300"/>
                <a:chOff x="6637848" y="3886199"/>
                <a:chExt cx="1648196" cy="874300"/>
              </a:xfrm>
            </p:grpSpPr>
            <p:sp>
              <p:nvSpPr>
                <p:cNvPr id="1134" name="TextBox 1133">
                  <a:extLst>
                    <a:ext uri="{FF2B5EF4-FFF2-40B4-BE49-F238E27FC236}">
                      <a16:creationId xmlns:a16="http://schemas.microsoft.com/office/drawing/2014/main" id="{859F7809-6820-924C-8F8E-700510C7F8E2}"/>
                    </a:ext>
                  </a:extLst>
                </p:cNvPr>
                <p:cNvSpPr txBox="1"/>
                <p:nvPr/>
              </p:nvSpPr>
              <p:spPr>
                <a:xfrm>
                  <a:off x="6637848" y="3886199"/>
                  <a:ext cx="795867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/>
                    <a:t>vehicle</a:t>
                  </a:r>
                </a:p>
              </p:txBody>
            </p:sp>
            <p:sp>
              <p:nvSpPr>
                <p:cNvPr id="1135" name="TextBox 1134">
                  <a:extLst>
                    <a:ext uri="{FF2B5EF4-FFF2-40B4-BE49-F238E27FC236}">
                      <a16:creationId xmlns:a16="http://schemas.microsoft.com/office/drawing/2014/main" id="{0C8F1973-82B1-AA49-A4A3-4A4C529D3F18}"/>
                    </a:ext>
                  </a:extLst>
                </p:cNvPr>
                <p:cNvSpPr txBox="1"/>
                <p:nvPr/>
              </p:nvSpPr>
              <p:spPr>
                <a:xfrm>
                  <a:off x="6637848" y="4030132"/>
                  <a:ext cx="1413934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/>
                    <a:t>ALT-801 5 nmol/kg</a:t>
                  </a:r>
                </a:p>
              </p:txBody>
            </p:sp>
            <p:sp>
              <p:nvSpPr>
                <p:cNvPr id="1136" name="TextBox 1135">
                  <a:extLst>
                    <a:ext uri="{FF2B5EF4-FFF2-40B4-BE49-F238E27FC236}">
                      <a16:creationId xmlns:a16="http://schemas.microsoft.com/office/drawing/2014/main" id="{1A58A553-37A1-404B-B17D-D34110B5C8B8}"/>
                    </a:ext>
                  </a:extLst>
                </p:cNvPr>
                <p:cNvSpPr txBox="1"/>
                <p:nvPr/>
              </p:nvSpPr>
              <p:spPr>
                <a:xfrm>
                  <a:off x="6637848" y="4199466"/>
                  <a:ext cx="1413934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/>
                    <a:t>ALT-801 10 nmol/kg</a:t>
                  </a:r>
                </a:p>
              </p:txBody>
            </p:sp>
            <p:sp>
              <p:nvSpPr>
                <p:cNvPr id="1137" name="TextBox 1136">
                  <a:extLst>
                    <a:ext uri="{FF2B5EF4-FFF2-40B4-BE49-F238E27FC236}">
                      <a16:creationId xmlns:a16="http://schemas.microsoft.com/office/drawing/2014/main" id="{24A05950-52DA-024F-8238-F46DB4C707A2}"/>
                    </a:ext>
                  </a:extLst>
                </p:cNvPr>
                <p:cNvSpPr txBox="1"/>
                <p:nvPr/>
              </p:nvSpPr>
              <p:spPr>
                <a:xfrm>
                  <a:off x="6637848" y="4360333"/>
                  <a:ext cx="1648196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/>
                    <a:t>elafibranor 78 µmol/kg</a:t>
                  </a:r>
                </a:p>
              </p:txBody>
            </p:sp>
            <p:sp>
              <p:nvSpPr>
                <p:cNvPr id="1138" name="TextBox 1137">
                  <a:extLst>
                    <a:ext uri="{FF2B5EF4-FFF2-40B4-BE49-F238E27FC236}">
                      <a16:creationId xmlns:a16="http://schemas.microsoft.com/office/drawing/2014/main" id="{BD0BF645-8A22-0E46-B2FD-AF5A35565150}"/>
                    </a:ext>
                  </a:extLst>
                </p:cNvPr>
                <p:cNvSpPr txBox="1"/>
                <p:nvPr/>
              </p:nvSpPr>
              <p:spPr>
                <a:xfrm>
                  <a:off x="6637848" y="4529667"/>
                  <a:ext cx="1413934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/>
                    <a:t>semaglutide 10 nmol/kg</a:t>
                  </a:r>
                </a:p>
              </p:txBody>
            </p:sp>
          </p:grpSp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0474347-65D9-D247-AB25-4019903ABFDD}"/>
                </a:ext>
              </a:extLst>
            </p:cNvPr>
            <p:cNvCxnSpPr/>
            <p:nvPr/>
          </p:nvCxnSpPr>
          <p:spPr>
            <a:xfrm flipV="1">
              <a:off x="19265295" y="6301618"/>
              <a:ext cx="0" cy="45889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47710917-D452-474A-BB2F-819E6F9F03A6}"/>
                </a:ext>
              </a:extLst>
            </p:cNvPr>
            <p:cNvCxnSpPr>
              <a:cxnSpLocks/>
            </p:cNvCxnSpPr>
            <p:nvPr/>
          </p:nvCxnSpPr>
          <p:spPr>
            <a:xfrm>
              <a:off x="17814455" y="6114346"/>
              <a:ext cx="1036777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0" name="TextBox 1119">
              <a:extLst>
                <a:ext uri="{FF2B5EF4-FFF2-40B4-BE49-F238E27FC236}">
                  <a16:creationId xmlns:a16="http://schemas.microsoft.com/office/drawing/2014/main" id="{89E48890-3C1C-CD47-AF2D-D534DC54DFE7}"/>
                </a:ext>
              </a:extLst>
            </p:cNvPr>
            <p:cNvSpPr txBox="1"/>
            <p:nvPr/>
          </p:nvSpPr>
          <p:spPr>
            <a:xfrm>
              <a:off x="25810101" y="9154446"/>
              <a:ext cx="2443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chow-fed lean normal range</a:t>
              </a:r>
            </a:p>
          </p:txBody>
        </p:sp>
        <p:sp>
          <p:nvSpPr>
            <p:cNvPr id="1122" name="Right Bracket 1121">
              <a:extLst>
                <a:ext uri="{FF2B5EF4-FFF2-40B4-BE49-F238E27FC236}">
                  <a16:creationId xmlns:a16="http://schemas.microsoft.com/office/drawing/2014/main" id="{CC5DD79E-4D16-8442-8E4A-AE711D95FC9A}"/>
                </a:ext>
              </a:extLst>
            </p:cNvPr>
            <p:cNvSpPr/>
            <p:nvPr/>
          </p:nvSpPr>
          <p:spPr>
            <a:xfrm>
              <a:off x="25957108" y="6924504"/>
              <a:ext cx="62322" cy="1546208"/>
            </a:xfrm>
            <a:prstGeom prst="rightBracket">
              <a:avLst/>
            </a:prstGeom>
            <a:ln w="1905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TextBox 1122">
              <a:extLst>
                <a:ext uri="{FF2B5EF4-FFF2-40B4-BE49-F238E27FC236}">
                  <a16:creationId xmlns:a16="http://schemas.microsoft.com/office/drawing/2014/main" id="{F15B8BD6-E3DF-3D4B-9F6C-843751688559}"/>
                </a:ext>
              </a:extLst>
            </p:cNvPr>
            <p:cNvSpPr txBox="1"/>
            <p:nvPr/>
          </p:nvSpPr>
          <p:spPr>
            <a:xfrm>
              <a:off x="26297498" y="7567283"/>
              <a:ext cx="1004506" cy="405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25%</a:t>
              </a:r>
            </a:p>
          </p:txBody>
        </p:sp>
        <p:cxnSp>
          <p:nvCxnSpPr>
            <p:cNvPr id="1124" name="Straight Arrow Connector 1123">
              <a:extLst>
                <a:ext uri="{FF2B5EF4-FFF2-40B4-BE49-F238E27FC236}">
                  <a16:creationId xmlns:a16="http://schemas.microsoft.com/office/drawing/2014/main" id="{95755E88-86F9-E541-A199-529BF0BA024E}"/>
                </a:ext>
              </a:extLst>
            </p:cNvPr>
            <p:cNvCxnSpPr/>
            <p:nvPr/>
          </p:nvCxnSpPr>
          <p:spPr>
            <a:xfrm>
              <a:off x="26208170" y="7601633"/>
              <a:ext cx="0" cy="245526"/>
            </a:xfrm>
            <a:prstGeom prst="straightConnector1">
              <a:avLst/>
            </a:prstGeom>
            <a:ln w="6350" cmpd="sng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9" name="Straight Connector 1138">
              <a:extLst>
                <a:ext uri="{FF2B5EF4-FFF2-40B4-BE49-F238E27FC236}">
                  <a16:creationId xmlns:a16="http://schemas.microsoft.com/office/drawing/2014/main" id="{D11425FA-218B-6D42-8EA2-FEC314B21D5B}"/>
                </a:ext>
              </a:extLst>
            </p:cNvPr>
            <p:cNvCxnSpPr>
              <a:cxnSpLocks/>
            </p:cNvCxnSpPr>
            <p:nvPr/>
          </p:nvCxnSpPr>
          <p:spPr>
            <a:xfrm>
              <a:off x="19267899" y="8543341"/>
              <a:ext cx="7671075" cy="0"/>
            </a:xfrm>
            <a:prstGeom prst="line">
              <a:avLst/>
            </a:prstGeom>
            <a:ln w="25400" cmpd="sng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FB676CC-001E-344B-B113-CAB7E0B2AA73}"/>
                </a:ext>
              </a:extLst>
            </p:cNvPr>
            <p:cNvGrpSpPr/>
            <p:nvPr/>
          </p:nvGrpSpPr>
          <p:grpSpPr>
            <a:xfrm>
              <a:off x="26295496" y="8563983"/>
              <a:ext cx="538999" cy="543027"/>
              <a:chOff x="26063268" y="17348756"/>
              <a:chExt cx="538999" cy="543027"/>
            </a:xfrm>
          </p:grpSpPr>
          <p:cxnSp>
            <p:nvCxnSpPr>
              <p:cNvPr id="1121" name="Straight Connector 1120">
                <a:extLst>
                  <a:ext uri="{FF2B5EF4-FFF2-40B4-BE49-F238E27FC236}">
                    <a16:creationId xmlns:a16="http://schemas.microsoft.com/office/drawing/2014/main" id="{A0F04DCD-DDD2-DE41-93A4-F579B22F00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63268" y="17348756"/>
                <a:ext cx="48018" cy="17298"/>
              </a:xfrm>
              <a:prstGeom prst="line">
                <a:avLst/>
              </a:prstGeom>
              <a:ln w="12700" cmpd="sng">
                <a:solidFill>
                  <a:schemeClr val="tx1">
                    <a:lumMod val="50000"/>
                    <a:lumOff val="50000"/>
                  </a:schemeClr>
                </a:solidFill>
                <a:tailEnd type="oval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02974E65-DD60-A342-9AC6-34485A7134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11200" y="17364608"/>
                <a:ext cx="491067" cy="527175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125" name="Chart 1124">
              <a:extLst>
                <a:ext uri="{FF2B5EF4-FFF2-40B4-BE49-F238E27FC236}">
                  <a16:creationId xmlns:a16="http://schemas.microsoft.com/office/drawing/2014/main" id="{F166D6AC-E744-7B40-A420-CFE8380ECDC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429257" y="6158960"/>
            <a:ext cx="7519104" cy="55927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175B70A-9C6F-0C4A-95DB-230FC44F4CC7}"/>
                </a:ext>
              </a:extLst>
            </p:cNvPr>
            <p:cNvSpPr/>
            <p:nvPr/>
          </p:nvSpPr>
          <p:spPr>
            <a:xfrm>
              <a:off x="19917228" y="11297635"/>
              <a:ext cx="5784850" cy="33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976FBE-3CFE-2B40-97D0-0E0C9ACF36A4}"/>
                </a:ext>
              </a:extLst>
            </p:cNvPr>
            <p:cNvSpPr txBox="1"/>
            <p:nvPr/>
          </p:nvSpPr>
          <p:spPr>
            <a:xfrm>
              <a:off x="22735795" y="10101765"/>
              <a:ext cx="136410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semaglutide 10 nmol/kg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10FF88D-774D-B746-B9E0-E7343A5EB390}"/>
              </a:ext>
            </a:extLst>
          </p:cNvPr>
          <p:cNvGrpSpPr/>
          <p:nvPr/>
        </p:nvGrpSpPr>
        <p:grpSpPr>
          <a:xfrm>
            <a:off x="22615188" y="20741309"/>
            <a:ext cx="6389536" cy="5379260"/>
            <a:chOff x="40119417" y="4380081"/>
            <a:chExt cx="6389536" cy="5379260"/>
          </a:xfrm>
        </p:grpSpPr>
        <p:sp>
          <p:nvSpPr>
            <p:cNvPr id="724" name="Rounded Rectangle 723">
              <a:extLst>
                <a:ext uri="{FF2B5EF4-FFF2-40B4-BE49-F238E27FC236}">
                  <a16:creationId xmlns:a16="http://schemas.microsoft.com/office/drawing/2014/main" id="{FB41C9D9-ECB5-8F48-B86A-B32609B40423}"/>
                </a:ext>
              </a:extLst>
            </p:cNvPr>
            <p:cNvSpPr/>
            <p:nvPr/>
          </p:nvSpPr>
          <p:spPr>
            <a:xfrm flipV="1">
              <a:off x="41995101" y="6081443"/>
              <a:ext cx="1567052" cy="2707627"/>
            </a:xfrm>
            <a:prstGeom prst="roundRect">
              <a:avLst>
                <a:gd name="adj" fmla="val 7853"/>
              </a:avLst>
            </a:prstGeom>
            <a:gradFill>
              <a:gsLst>
                <a:gs pos="71007">
                  <a:srgbClr val="FAFCF7">
                    <a:alpha val="0"/>
                  </a:srgbClr>
                </a:gs>
                <a:gs pos="1000">
                  <a:srgbClr val="7FB837">
                    <a:alpha val="3200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2"/>
            </a:p>
          </p:txBody>
        </p:sp>
        <p:sp>
          <p:nvSpPr>
            <p:cNvPr id="437" name="Rectangle 436">
              <a:extLst>
                <a:ext uri="{FF2B5EF4-FFF2-40B4-BE49-F238E27FC236}">
                  <a16:creationId xmlns:a16="http://schemas.microsoft.com/office/drawing/2014/main" id="{53A36F19-A543-2546-8223-901F85697878}"/>
                </a:ext>
              </a:extLst>
            </p:cNvPr>
            <p:cNvSpPr/>
            <p:nvPr/>
          </p:nvSpPr>
          <p:spPr>
            <a:xfrm>
              <a:off x="40339043" y="4380081"/>
              <a:ext cx="5641024" cy="76953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br>
                <a:rPr lang="en-US" sz="2835" cap="all" dirty="0">
                  <a:solidFill>
                    <a:srgbClr val="0F3F6C"/>
                  </a:solidFill>
                </a:rPr>
              </a:br>
              <a:r>
                <a:rPr lang="en-US" sz="2835" cap="all" dirty="0">
                  <a:solidFill>
                    <a:srgbClr val="0F3F6C"/>
                  </a:solidFill>
                </a:rPr>
                <a:t>          </a:t>
              </a:r>
              <a:r>
                <a:rPr lang="en-US" sz="2362" cap="all" dirty="0">
                  <a:solidFill>
                    <a:srgbClr val="0F3F6C"/>
                  </a:solidFill>
                </a:rPr>
                <a:t>Normalization of plasma ALT</a:t>
              </a:r>
              <a:endParaRPr lang="en-US" sz="2835" cap="all" dirty="0">
                <a:solidFill>
                  <a:srgbClr val="0F3F6C"/>
                </a:solidFill>
              </a:endParaRPr>
            </a:p>
          </p:txBody>
        </p:sp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4B5E107F-4B4E-8847-8D41-36FC4DA8DF75}"/>
                </a:ext>
              </a:extLst>
            </p:cNvPr>
            <p:cNvCxnSpPr>
              <a:cxnSpLocks/>
            </p:cNvCxnSpPr>
            <p:nvPr/>
          </p:nvCxnSpPr>
          <p:spPr>
            <a:xfrm>
              <a:off x="40387912" y="5157055"/>
              <a:ext cx="569151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8" name="TextBox 557">
              <a:extLst>
                <a:ext uri="{FF2B5EF4-FFF2-40B4-BE49-F238E27FC236}">
                  <a16:creationId xmlns:a16="http://schemas.microsoft.com/office/drawing/2014/main" id="{8FB8C5EB-2D69-BA4B-A078-664B75ADC032}"/>
                </a:ext>
              </a:extLst>
            </p:cNvPr>
            <p:cNvSpPr txBox="1"/>
            <p:nvPr/>
          </p:nvSpPr>
          <p:spPr>
            <a:xfrm>
              <a:off x="40183119" y="5775782"/>
              <a:ext cx="1028604" cy="310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17" dirty="0">
                  <a:solidFill>
                    <a:schemeClr val="tx2">
                      <a:lumMod val="50000"/>
                    </a:schemeClr>
                  </a:solidFill>
                </a:rPr>
                <a:t>400</a:t>
              </a:r>
            </a:p>
          </p:txBody>
        </p:sp>
        <p:sp>
          <p:nvSpPr>
            <p:cNvPr id="559" name="TextBox 558">
              <a:extLst>
                <a:ext uri="{FF2B5EF4-FFF2-40B4-BE49-F238E27FC236}">
                  <a16:creationId xmlns:a16="http://schemas.microsoft.com/office/drawing/2014/main" id="{70293D44-DD7B-9445-93D4-DE9ED580D36A}"/>
                </a:ext>
              </a:extLst>
            </p:cNvPr>
            <p:cNvSpPr txBox="1"/>
            <p:nvPr/>
          </p:nvSpPr>
          <p:spPr>
            <a:xfrm>
              <a:off x="40119417" y="6294336"/>
              <a:ext cx="1100446" cy="310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17" dirty="0">
                  <a:solidFill>
                    <a:schemeClr val="tx2">
                      <a:lumMod val="50000"/>
                    </a:schemeClr>
                  </a:solidFill>
                </a:rPr>
                <a:t>300</a:t>
              </a:r>
            </a:p>
          </p:txBody>
        </p:sp>
        <p:cxnSp>
          <p:nvCxnSpPr>
            <p:cNvPr id="560" name="Straight Connector 559">
              <a:extLst>
                <a:ext uri="{FF2B5EF4-FFF2-40B4-BE49-F238E27FC236}">
                  <a16:creationId xmlns:a16="http://schemas.microsoft.com/office/drawing/2014/main" id="{90BB9C21-636B-8744-89A8-6FB1722B86FA}"/>
                </a:ext>
              </a:extLst>
            </p:cNvPr>
            <p:cNvCxnSpPr/>
            <p:nvPr/>
          </p:nvCxnSpPr>
          <p:spPr>
            <a:xfrm flipV="1">
              <a:off x="41631350" y="6033237"/>
              <a:ext cx="0" cy="291553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>
              <a:extLst>
                <a:ext uri="{FF2B5EF4-FFF2-40B4-BE49-F238E27FC236}">
                  <a16:creationId xmlns:a16="http://schemas.microsoft.com/office/drawing/2014/main" id="{E5ED4BF3-E7AD-3B4A-B1B5-36562898FE0D}"/>
                </a:ext>
              </a:extLst>
            </p:cNvPr>
            <p:cNvCxnSpPr/>
            <p:nvPr/>
          </p:nvCxnSpPr>
          <p:spPr>
            <a:xfrm flipV="1">
              <a:off x="42372287" y="7517357"/>
              <a:ext cx="0" cy="291553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>
              <a:extLst>
                <a:ext uri="{FF2B5EF4-FFF2-40B4-BE49-F238E27FC236}">
                  <a16:creationId xmlns:a16="http://schemas.microsoft.com/office/drawing/2014/main" id="{B1D9F959-1F0A-8548-A05C-07482757F3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113224" y="7749390"/>
              <a:ext cx="0" cy="142969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>
              <a:extLst>
                <a:ext uri="{FF2B5EF4-FFF2-40B4-BE49-F238E27FC236}">
                  <a16:creationId xmlns:a16="http://schemas.microsoft.com/office/drawing/2014/main" id="{9BEFA20D-CCC7-E845-B7B9-33A14EC7E7F8}"/>
                </a:ext>
              </a:extLst>
            </p:cNvPr>
            <p:cNvCxnSpPr/>
            <p:nvPr/>
          </p:nvCxnSpPr>
          <p:spPr>
            <a:xfrm flipV="1">
              <a:off x="43841948" y="7168630"/>
              <a:ext cx="0" cy="291553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>
              <a:extLst>
                <a:ext uri="{FF2B5EF4-FFF2-40B4-BE49-F238E27FC236}">
                  <a16:creationId xmlns:a16="http://schemas.microsoft.com/office/drawing/2014/main" id="{49A25FA7-9FF6-1442-AF94-D17A05734C57}"/>
                </a:ext>
              </a:extLst>
            </p:cNvPr>
            <p:cNvCxnSpPr/>
            <p:nvPr/>
          </p:nvCxnSpPr>
          <p:spPr>
            <a:xfrm flipV="1">
              <a:off x="44578814" y="7400882"/>
              <a:ext cx="0" cy="291553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9E0F8194-8A85-E842-B1A2-D2694F049F22}"/>
                </a:ext>
              </a:extLst>
            </p:cNvPr>
            <p:cNvSpPr/>
            <p:nvPr/>
          </p:nvSpPr>
          <p:spPr>
            <a:xfrm>
              <a:off x="41383013" y="6198869"/>
              <a:ext cx="512956" cy="18347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59"/>
            </a:p>
          </p:txBody>
        </p:sp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44C78833-75F9-8A45-B77F-D28702FB444D}"/>
                </a:ext>
              </a:extLst>
            </p:cNvPr>
            <p:cNvSpPr/>
            <p:nvPr/>
          </p:nvSpPr>
          <p:spPr>
            <a:xfrm>
              <a:off x="42132093" y="7604727"/>
              <a:ext cx="512956" cy="428906"/>
            </a:xfrm>
            <a:prstGeom prst="rect">
              <a:avLst/>
            </a:prstGeom>
            <a:solidFill>
              <a:srgbClr val="6780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59"/>
            </a:p>
          </p:txBody>
        </p:sp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6AF28035-4DF0-E048-A715-5B8CD16CF801}"/>
                </a:ext>
              </a:extLst>
            </p:cNvPr>
            <p:cNvSpPr/>
            <p:nvPr/>
          </p:nvSpPr>
          <p:spPr>
            <a:xfrm>
              <a:off x="42873030" y="7779466"/>
              <a:ext cx="512956" cy="254166"/>
            </a:xfrm>
            <a:prstGeom prst="rect">
              <a:avLst/>
            </a:prstGeom>
            <a:solidFill>
              <a:srgbClr val="7FB8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59" dirty="0"/>
            </a:p>
          </p:txBody>
        </p:sp>
        <p:sp>
          <p:nvSpPr>
            <p:cNvPr id="568" name="Rectangle 567">
              <a:extLst>
                <a:ext uri="{FF2B5EF4-FFF2-40B4-BE49-F238E27FC236}">
                  <a16:creationId xmlns:a16="http://schemas.microsoft.com/office/drawing/2014/main" id="{478C1F65-FBE9-544C-A0D3-C5FEA7811139}"/>
                </a:ext>
              </a:extLst>
            </p:cNvPr>
            <p:cNvSpPr/>
            <p:nvPr/>
          </p:nvSpPr>
          <p:spPr>
            <a:xfrm>
              <a:off x="43605824" y="7235391"/>
              <a:ext cx="512956" cy="798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59" dirty="0"/>
            </a:p>
          </p:txBody>
        </p:sp>
        <p:sp>
          <p:nvSpPr>
            <p:cNvPr id="569" name="Rectangle 568">
              <a:extLst>
                <a:ext uri="{FF2B5EF4-FFF2-40B4-BE49-F238E27FC236}">
                  <a16:creationId xmlns:a16="http://schemas.microsoft.com/office/drawing/2014/main" id="{B7BD0D70-FA6A-1041-B7D8-02C8893FE925}"/>
                </a:ext>
              </a:extLst>
            </p:cNvPr>
            <p:cNvSpPr/>
            <p:nvPr/>
          </p:nvSpPr>
          <p:spPr>
            <a:xfrm>
              <a:off x="44338620" y="7469700"/>
              <a:ext cx="512956" cy="563931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59" dirty="0"/>
            </a:p>
          </p:txBody>
        </p:sp>
        <p:cxnSp>
          <p:nvCxnSpPr>
            <p:cNvPr id="570" name="Straight Connector 569">
              <a:extLst>
                <a:ext uri="{FF2B5EF4-FFF2-40B4-BE49-F238E27FC236}">
                  <a16:creationId xmlns:a16="http://schemas.microsoft.com/office/drawing/2014/main" id="{32C275AD-06FC-4640-82B8-C0F23586B546}"/>
                </a:ext>
              </a:extLst>
            </p:cNvPr>
            <p:cNvCxnSpPr/>
            <p:nvPr/>
          </p:nvCxnSpPr>
          <p:spPr>
            <a:xfrm>
              <a:off x="41248722" y="8033632"/>
              <a:ext cx="3712828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Straight Connector 570">
              <a:extLst>
                <a:ext uri="{FF2B5EF4-FFF2-40B4-BE49-F238E27FC236}">
                  <a16:creationId xmlns:a16="http://schemas.microsoft.com/office/drawing/2014/main" id="{5A8B95AF-7F73-524E-B03C-1FB8A7FD56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273148" y="5889105"/>
              <a:ext cx="0" cy="2144528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Straight Connector 571">
              <a:extLst>
                <a:ext uri="{FF2B5EF4-FFF2-40B4-BE49-F238E27FC236}">
                  <a16:creationId xmlns:a16="http://schemas.microsoft.com/office/drawing/2014/main" id="{1E55F290-D79E-2743-B540-160E149C738A}"/>
                </a:ext>
              </a:extLst>
            </p:cNvPr>
            <p:cNvCxnSpPr/>
            <p:nvPr/>
          </p:nvCxnSpPr>
          <p:spPr>
            <a:xfrm>
              <a:off x="41163175" y="5887675"/>
              <a:ext cx="109920" cy="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Straight Connector 572">
              <a:extLst>
                <a:ext uri="{FF2B5EF4-FFF2-40B4-BE49-F238E27FC236}">
                  <a16:creationId xmlns:a16="http://schemas.microsoft.com/office/drawing/2014/main" id="{EEF4ACED-8AF5-6746-8B75-FB40C0E179FD}"/>
                </a:ext>
              </a:extLst>
            </p:cNvPr>
            <p:cNvCxnSpPr/>
            <p:nvPr/>
          </p:nvCxnSpPr>
          <p:spPr>
            <a:xfrm>
              <a:off x="41163175" y="6429208"/>
              <a:ext cx="109920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Straight Connector 573">
              <a:extLst>
                <a:ext uri="{FF2B5EF4-FFF2-40B4-BE49-F238E27FC236}">
                  <a16:creationId xmlns:a16="http://schemas.microsoft.com/office/drawing/2014/main" id="{7A375EC1-5A39-B140-B13B-771DBA8A3B3C}"/>
                </a:ext>
              </a:extLst>
            </p:cNvPr>
            <p:cNvCxnSpPr/>
            <p:nvPr/>
          </p:nvCxnSpPr>
          <p:spPr>
            <a:xfrm>
              <a:off x="41163175" y="6953425"/>
              <a:ext cx="109920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Straight Connector 574">
              <a:extLst>
                <a:ext uri="{FF2B5EF4-FFF2-40B4-BE49-F238E27FC236}">
                  <a16:creationId xmlns:a16="http://schemas.microsoft.com/office/drawing/2014/main" id="{9FCC1B87-CCB7-1C48-B366-105FBCEC49B9}"/>
                </a:ext>
              </a:extLst>
            </p:cNvPr>
            <p:cNvCxnSpPr/>
            <p:nvPr/>
          </p:nvCxnSpPr>
          <p:spPr>
            <a:xfrm>
              <a:off x="41163175" y="7477643"/>
              <a:ext cx="109920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6" name="TextBox 575">
              <a:extLst>
                <a:ext uri="{FF2B5EF4-FFF2-40B4-BE49-F238E27FC236}">
                  <a16:creationId xmlns:a16="http://schemas.microsoft.com/office/drawing/2014/main" id="{1B4B3EEC-AD80-2E48-AD54-E29879059B43}"/>
                </a:ext>
              </a:extLst>
            </p:cNvPr>
            <p:cNvSpPr txBox="1"/>
            <p:nvPr/>
          </p:nvSpPr>
          <p:spPr>
            <a:xfrm>
              <a:off x="40259559" y="6826495"/>
              <a:ext cx="968445" cy="310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17" dirty="0">
                  <a:solidFill>
                    <a:schemeClr val="tx2">
                      <a:lumMod val="50000"/>
                    </a:schemeClr>
                  </a:solidFill>
                </a:rPr>
                <a:t>200</a:t>
              </a:r>
            </a:p>
          </p:txBody>
        </p:sp>
        <p:sp>
          <p:nvSpPr>
            <p:cNvPr id="577" name="TextBox 576">
              <a:extLst>
                <a:ext uri="{FF2B5EF4-FFF2-40B4-BE49-F238E27FC236}">
                  <a16:creationId xmlns:a16="http://schemas.microsoft.com/office/drawing/2014/main" id="{D43E51F2-1913-E84B-959C-DB143E08BFDC}"/>
                </a:ext>
              </a:extLst>
            </p:cNvPr>
            <p:cNvSpPr txBox="1"/>
            <p:nvPr/>
          </p:nvSpPr>
          <p:spPr>
            <a:xfrm>
              <a:off x="40183119" y="7331443"/>
              <a:ext cx="1040287" cy="310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17" dirty="0">
                  <a:solidFill>
                    <a:schemeClr val="tx2">
                      <a:lumMod val="50000"/>
                    </a:schemeClr>
                  </a:solidFill>
                </a:rPr>
                <a:t>100</a:t>
              </a:r>
            </a:p>
          </p:txBody>
        </p:sp>
        <p:sp>
          <p:nvSpPr>
            <p:cNvPr id="578" name="TextBox 577">
              <a:extLst>
                <a:ext uri="{FF2B5EF4-FFF2-40B4-BE49-F238E27FC236}">
                  <a16:creationId xmlns:a16="http://schemas.microsoft.com/office/drawing/2014/main" id="{0855152D-933C-9842-A0FD-734AF354F137}"/>
                </a:ext>
              </a:extLst>
            </p:cNvPr>
            <p:cNvSpPr txBox="1"/>
            <p:nvPr/>
          </p:nvSpPr>
          <p:spPr>
            <a:xfrm>
              <a:off x="40323261" y="7900911"/>
              <a:ext cx="921032" cy="310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17" dirty="0">
                  <a:solidFill>
                    <a:schemeClr val="tx2">
                      <a:lumMod val="50000"/>
                    </a:schemeClr>
                  </a:solidFill>
                </a:rPr>
                <a:t>0</a:t>
              </a:r>
            </a:p>
          </p:txBody>
        </p:sp>
        <p:cxnSp>
          <p:nvCxnSpPr>
            <p:cNvPr id="579" name="Straight Connector 578">
              <a:extLst>
                <a:ext uri="{FF2B5EF4-FFF2-40B4-BE49-F238E27FC236}">
                  <a16:creationId xmlns:a16="http://schemas.microsoft.com/office/drawing/2014/main" id="{F018DE8F-5988-4E4D-BD53-C19FF96109AF}"/>
                </a:ext>
              </a:extLst>
            </p:cNvPr>
            <p:cNvCxnSpPr/>
            <p:nvPr/>
          </p:nvCxnSpPr>
          <p:spPr>
            <a:xfrm>
              <a:off x="41521431" y="6033237"/>
              <a:ext cx="227981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Straight Connector 579">
              <a:extLst>
                <a:ext uri="{FF2B5EF4-FFF2-40B4-BE49-F238E27FC236}">
                  <a16:creationId xmlns:a16="http://schemas.microsoft.com/office/drawing/2014/main" id="{BA85BBF3-0B36-6C4C-B792-EBE6CB044ECC}"/>
                </a:ext>
              </a:extLst>
            </p:cNvPr>
            <p:cNvCxnSpPr/>
            <p:nvPr/>
          </p:nvCxnSpPr>
          <p:spPr>
            <a:xfrm>
              <a:off x="42262367" y="7517357"/>
              <a:ext cx="227981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Straight Connector 580">
              <a:extLst>
                <a:ext uri="{FF2B5EF4-FFF2-40B4-BE49-F238E27FC236}">
                  <a16:creationId xmlns:a16="http://schemas.microsoft.com/office/drawing/2014/main" id="{8CA4CA4E-CDC5-CB48-A8FC-49F8535C3621}"/>
                </a:ext>
              </a:extLst>
            </p:cNvPr>
            <p:cNvCxnSpPr/>
            <p:nvPr/>
          </p:nvCxnSpPr>
          <p:spPr>
            <a:xfrm>
              <a:off x="43000603" y="7751666"/>
              <a:ext cx="227981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Straight Connector 581">
              <a:extLst>
                <a:ext uri="{FF2B5EF4-FFF2-40B4-BE49-F238E27FC236}">
                  <a16:creationId xmlns:a16="http://schemas.microsoft.com/office/drawing/2014/main" id="{7F693991-B7FD-9F48-9187-F5E07447096D}"/>
                </a:ext>
              </a:extLst>
            </p:cNvPr>
            <p:cNvCxnSpPr/>
            <p:nvPr/>
          </p:nvCxnSpPr>
          <p:spPr>
            <a:xfrm>
              <a:off x="43730587" y="7167878"/>
              <a:ext cx="227981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Straight Connector 582">
              <a:extLst>
                <a:ext uri="{FF2B5EF4-FFF2-40B4-BE49-F238E27FC236}">
                  <a16:creationId xmlns:a16="http://schemas.microsoft.com/office/drawing/2014/main" id="{6D496EE4-354B-D541-A295-B5BAA8DC122F}"/>
                </a:ext>
              </a:extLst>
            </p:cNvPr>
            <p:cNvCxnSpPr/>
            <p:nvPr/>
          </p:nvCxnSpPr>
          <p:spPr>
            <a:xfrm>
              <a:off x="44464823" y="7396911"/>
              <a:ext cx="227981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5" name="Rectangle 724">
              <a:extLst>
                <a:ext uri="{FF2B5EF4-FFF2-40B4-BE49-F238E27FC236}">
                  <a16:creationId xmlns:a16="http://schemas.microsoft.com/office/drawing/2014/main" id="{08105E11-E976-714F-B35A-0CD4B4D42AF5}"/>
                </a:ext>
              </a:extLst>
            </p:cNvPr>
            <p:cNvSpPr/>
            <p:nvPr/>
          </p:nvSpPr>
          <p:spPr>
            <a:xfrm>
              <a:off x="41294392" y="8094738"/>
              <a:ext cx="4140585" cy="6122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2"/>
            </a:p>
          </p:txBody>
        </p:sp>
        <p:sp>
          <p:nvSpPr>
            <p:cNvPr id="727" name="TextBox 726">
              <a:extLst>
                <a:ext uri="{FF2B5EF4-FFF2-40B4-BE49-F238E27FC236}">
                  <a16:creationId xmlns:a16="http://schemas.microsoft.com/office/drawing/2014/main" id="{A52AD3F9-CEE8-9947-B3E4-9F02668D56AB}"/>
                </a:ext>
              </a:extLst>
            </p:cNvPr>
            <p:cNvSpPr txBox="1"/>
            <p:nvPr/>
          </p:nvSpPr>
          <p:spPr>
            <a:xfrm>
              <a:off x="42856096" y="8094738"/>
              <a:ext cx="2083745" cy="38318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945" dirty="0">
                  <a:solidFill>
                    <a:schemeClr val="tx2">
                      <a:lumMod val="50000"/>
                    </a:schemeClr>
                  </a:solidFill>
                </a:rPr>
                <a:t>semaglutide</a:t>
              </a:r>
              <a:br>
                <a:rPr lang="en-US" sz="945" dirty="0">
                  <a:solidFill>
                    <a:schemeClr val="tx2">
                      <a:lumMod val="50000"/>
                    </a:schemeClr>
                  </a:solidFill>
                </a:rPr>
              </a:br>
              <a:r>
                <a:rPr lang="en-US" sz="945" dirty="0">
                  <a:solidFill>
                    <a:schemeClr val="tx2">
                      <a:lumMod val="50000"/>
                    </a:schemeClr>
                  </a:solidFill>
                </a:rPr>
                <a:t>10nmol/kg</a:t>
              </a:r>
            </a:p>
          </p:txBody>
        </p:sp>
        <p:cxnSp>
          <p:nvCxnSpPr>
            <p:cNvPr id="728" name="Straight Connector 727">
              <a:extLst>
                <a:ext uri="{FF2B5EF4-FFF2-40B4-BE49-F238E27FC236}">
                  <a16:creationId xmlns:a16="http://schemas.microsoft.com/office/drawing/2014/main" id="{F38CAA55-F3B8-3042-BF34-475B7CA992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499197" y="8094738"/>
              <a:ext cx="9756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9" name="Straight Connector 728">
              <a:extLst>
                <a:ext uri="{FF2B5EF4-FFF2-40B4-BE49-F238E27FC236}">
                  <a16:creationId xmlns:a16="http://schemas.microsoft.com/office/drawing/2014/main" id="{DD8240FC-76AF-F244-A837-2F8D80813A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989367" y="8094738"/>
              <a:ext cx="9756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0" name="TextBox 729">
              <a:extLst>
                <a:ext uri="{FF2B5EF4-FFF2-40B4-BE49-F238E27FC236}">
                  <a16:creationId xmlns:a16="http://schemas.microsoft.com/office/drawing/2014/main" id="{FB90E1C1-90D5-7345-9065-4D4783CE7CE9}"/>
                </a:ext>
              </a:extLst>
            </p:cNvPr>
            <p:cNvSpPr txBox="1"/>
            <p:nvPr/>
          </p:nvSpPr>
          <p:spPr>
            <a:xfrm>
              <a:off x="41103289" y="8094738"/>
              <a:ext cx="1051314" cy="23775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945" dirty="0">
                  <a:solidFill>
                    <a:schemeClr val="tx2">
                      <a:lumMod val="50000"/>
                    </a:schemeClr>
                  </a:solidFill>
                </a:rPr>
                <a:t>vehicle</a:t>
              </a:r>
            </a:p>
          </p:txBody>
        </p:sp>
        <p:sp>
          <p:nvSpPr>
            <p:cNvPr id="731" name="TextBox 730">
              <a:extLst>
                <a:ext uri="{FF2B5EF4-FFF2-40B4-BE49-F238E27FC236}">
                  <a16:creationId xmlns:a16="http://schemas.microsoft.com/office/drawing/2014/main" id="{246EC1A7-4A78-6143-BD56-59AFB72B38A5}"/>
                </a:ext>
              </a:extLst>
            </p:cNvPr>
            <p:cNvSpPr txBox="1"/>
            <p:nvPr/>
          </p:nvSpPr>
          <p:spPr>
            <a:xfrm>
              <a:off x="41829481" y="8094738"/>
              <a:ext cx="1133885" cy="23775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945" dirty="0">
                  <a:solidFill>
                    <a:srgbClr val="678057"/>
                  </a:solidFill>
                </a:rPr>
                <a:t>5nmol/kg</a:t>
              </a:r>
            </a:p>
          </p:txBody>
        </p:sp>
        <p:sp>
          <p:nvSpPr>
            <p:cNvPr id="732" name="TextBox 731">
              <a:extLst>
                <a:ext uri="{FF2B5EF4-FFF2-40B4-BE49-F238E27FC236}">
                  <a16:creationId xmlns:a16="http://schemas.microsoft.com/office/drawing/2014/main" id="{C4788D52-4BE1-734C-9F35-40A08F8F4A77}"/>
                </a:ext>
              </a:extLst>
            </p:cNvPr>
            <p:cNvSpPr txBox="1"/>
            <p:nvPr/>
          </p:nvSpPr>
          <p:spPr>
            <a:xfrm>
              <a:off x="42033325" y="8094738"/>
              <a:ext cx="2195465" cy="23775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945" dirty="0">
                  <a:solidFill>
                    <a:srgbClr val="678057"/>
                  </a:solidFill>
                </a:rPr>
                <a:t>10nmol/kg</a:t>
              </a:r>
            </a:p>
          </p:txBody>
        </p:sp>
        <p:sp>
          <p:nvSpPr>
            <p:cNvPr id="733" name="TextBox 732">
              <a:extLst>
                <a:ext uri="{FF2B5EF4-FFF2-40B4-BE49-F238E27FC236}">
                  <a16:creationId xmlns:a16="http://schemas.microsoft.com/office/drawing/2014/main" id="{02B47857-BE64-0F41-98B5-059D61EF1A7D}"/>
                </a:ext>
              </a:extLst>
            </p:cNvPr>
            <p:cNvSpPr txBox="1"/>
            <p:nvPr/>
          </p:nvSpPr>
          <p:spPr>
            <a:xfrm rot="16200000">
              <a:off x="38048407" y="7012991"/>
              <a:ext cx="5109516" cy="383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9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Plasma alanine aminotransferase (IU/L)</a:t>
              </a:r>
            </a:p>
          </p:txBody>
        </p:sp>
        <p:sp>
          <p:nvSpPr>
            <p:cNvPr id="740" name="TextBox 739">
              <a:extLst>
                <a:ext uri="{FF2B5EF4-FFF2-40B4-BE49-F238E27FC236}">
                  <a16:creationId xmlns:a16="http://schemas.microsoft.com/office/drawing/2014/main" id="{4EC35507-2A33-AB45-A868-7F84E4C09001}"/>
                </a:ext>
              </a:extLst>
            </p:cNvPr>
            <p:cNvSpPr txBox="1"/>
            <p:nvPr/>
          </p:nvSpPr>
          <p:spPr>
            <a:xfrm>
              <a:off x="42366261" y="8320524"/>
              <a:ext cx="964689" cy="383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90" b="1" dirty="0">
                  <a:solidFill>
                    <a:srgbClr val="5F924D"/>
                  </a:solidFill>
                </a:rPr>
                <a:t>ALT-801</a:t>
              </a:r>
            </a:p>
          </p:txBody>
        </p:sp>
        <p:sp>
          <p:nvSpPr>
            <p:cNvPr id="752" name="TextBox 751">
              <a:extLst>
                <a:ext uri="{FF2B5EF4-FFF2-40B4-BE49-F238E27FC236}">
                  <a16:creationId xmlns:a16="http://schemas.microsoft.com/office/drawing/2014/main" id="{7D523491-F1F6-3647-93E6-CF2FBF6E1507}"/>
                </a:ext>
              </a:extLst>
            </p:cNvPr>
            <p:cNvSpPr txBox="1"/>
            <p:nvPr/>
          </p:nvSpPr>
          <p:spPr>
            <a:xfrm>
              <a:off x="41753037" y="5311853"/>
              <a:ext cx="2688196" cy="383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9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Plasma ALT (IU/L)</a:t>
              </a:r>
            </a:p>
          </p:txBody>
        </p:sp>
        <p:sp>
          <p:nvSpPr>
            <p:cNvPr id="1164" name="Rectangle 1163">
              <a:extLst>
                <a:ext uri="{FF2B5EF4-FFF2-40B4-BE49-F238E27FC236}">
                  <a16:creationId xmlns:a16="http://schemas.microsoft.com/office/drawing/2014/main" id="{97C6DDA0-258E-9746-97BC-38D943151426}"/>
                </a:ext>
              </a:extLst>
            </p:cNvPr>
            <p:cNvSpPr/>
            <p:nvPr/>
          </p:nvSpPr>
          <p:spPr>
            <a:xfrm>
              <a:off x="43634511" y="7480765"/>
              <a:ext cx="485549" cy="55643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5" name="Group 1164">
              <a:extLst>
                <a:ext uri="{FF2B5EF4-FFF2-40B4-BE49-F238E27FC236}">
                  <a16:creationId xmlns:a16="http://schemas.microsoft.com/office/drawing/2014/main" id="{FB99C291-3D3E-D24E-AD22-D1B4A6976A6E}"/>
                </a:ext>
              </a:extLst>
            </p:cNvPr>
            <p:cNvGrpSpPr/>
            <p:nvPr/>
          </p:nvGrpSpPr>
          <p:grpSpPr>
            <a:xfrm>
              <a:off x="43758558" y="7405766"/>
              <a:ext cx="235034" cy="288000"/>
              <a:chOff x="17533089" y="23154163"/>
              <a:chExt cx="72000" cy="170121"/>
            </a:xfrm>
          </p:grpSpPr>
          <p:cxnSp>
            <p:nvCxnSpPr>
              <p:cNvPr id="1166" name="Straight Connector 1165">
                <a:extLst>
                  <a:ext uri="{FF2B5EF4-FFF2-40B4-BE49-F238E27FC236}">
                    <a16:creationId xmlns:a16="http://schemas.microsoft.com/office/drawing/2014/main" id="{544E2A9A-89F4-5E40-9E06-0BEE312B76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69089" y="23154163"/>
                <a:ext cx="0" cy="1701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7" name="Straight Connector 1166">
                <a:extLst>
                  <a:ext uri="{FF2B5EF4-FFF2-40B4-BE49-F238E27FC236}">
                    <a16:creationId xmlns:a16="http://schemas.microsoft.com/office/drawing/2014/main" id="{3F071D77-1417-3E4B-B725-B8F6DB6F996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7569089" y="23118164"/>
                <a:ext cx="0" cy="72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9" name="Rectangle 1168">
              <a:extLst>
                <a:ext uri="{FF2B5EF4-FFF2-40B4-BE49-F238E27FC236}">
                  <a16:creationId xmlns:a16="http://schemas.microsoft.com/office/drawing/2014/main" id="{FCAF8444-3FCE-DA47-B94C-6A96C434E975}"/>
                </a:ext>
              </a:extLst>
            </p:cNvPr>
            <p:cNvSpPr/>
            <p:nvPr/>
          </p:nvSpPr>
          <p:spPr>
            <a:xfrm>
              <a:off x="44324327" y="7149624"/>
              <a:ext cx="708838" cy="16267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4" name="Straight Connector 733">
              <a:extLst>
                <a:ext uri="{FF2B5EF4-FFF2-40B4-BE49-F238E27FC236}">
                  <a16:creationId xmlns:a16="http://schemas.microsoft.com/office/drawing/2014/main" id="{20186E47-BBB6-6C4E-826F-DF6273925559}"/>
                </a:ext>
              </a:extLst>
            </p:cNvPr>
            <p:cNvCxnSpPr>
              <a:cxnSpLocks/>
            </p:cNvCxnSpPr>
            <p:nvPr/>
          </p:nvCxnSpPr>
          <p:spPr>
            <a:xfrm>
              <a:off x="41294387" y="7788173"/>
              <a:ext cx="3325404" cy="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5" name="TextBox 734">
              <a:extLst>
                <a:ext uri="{FF2B5EF4-FFF2-40B4-BE49-F238E27FC236}">
                  <a16:creationId xmlns:a16="http://schemas.microsoft.com/office/drawing/2014/main" id="{ABD6E927-556F-5D4B-B705-C6D803E898A6}"/>
                </a:ext>
              </a:extLst>
            </p:cNvPr>
            <p:cNvSpPr txBox="1"/>
            <p:nvPr/>
          </p:nvSpPr>
          <p:spPr>
            <a:xfrm>
              <a:off x="44615360" y="7670452"/>
              <a:ext cx="1477872" cy="237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45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upper limit normal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8696579-650B-354E-89D3-EE92E4042A82}"/>
                </a:ext>
              </a:extLst>
            </p:cNvPr>
            <p:cNvSpPr/>
            <p:nvPr/>
          </p:nvSpPr>
          <p:spPr>
            <a:xfrm>
              <a:off x="43577801" y="7044830"/>
              <a:ext cx="616688" cy="233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6" name="TextBox 745">
              <a:extLst>
                <a:ext uri="{FF2B5EF4-FFF2-40B4-BE49-F238E27FC236}">
                  <a16:creationId xmlns:a16="http://schemas.microsoft.com/office/drawing/2014/main" id="{ECECC27A-291C-A048-9290-6BC6AA006714}"/>
                </a:ext>
              </a:extLst>
            </p:cNvPr>
            <p:cNvSpPr txBox="1"/>
            <p:nvPr/>
          </p:nvSpPr>
          <p:spPr>
            <a:xfrm>
              <a:off x="43726913" y="7073880"/>
              <a:ext cx="306494" cy="237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4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††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6ED0C31-D1F6-934F-A2BE-19C166F83323}"/>
              </a:ext>
            </a:extLst>
          </p:cNvPr>
          <p:cNvGrpSpPr/>
          <p:nvPr/>
        </p:nvGrpSpPr>
        <p:grpSpPr>
          <a:xfrm>
            <a:off x="18477944" y="25916233"/>
            <a:ext cx="8609753" cy="5329388"/>
            <a:chOff x="32161287" y="9359062"/>
            <a:chExt cx="8609753" cy="5329388"/>
          </a:xfrm>
        </p:grpSpPr>
        <p:grpSp>
          <p:nvGrpSpPr>
            <p:cNvPr id="684" name="Group 683">
              <a:extLst>
                <a:ext uri="{FF2B5EF4-FFF2-40B4-BE49-F238E27FC236}">
                  <a16:creationId xmlns:a16="http://schemas.microsoft.com/office/drawing/2014/main" id="{DF04B168-180D-D648-B640-7B9CED3D235E}"/>
                </a:ext>
              </a:extLst>
            </p:cNvPr>
            <p:cNvGrpSpPr/>
            <p:nvPr/>
          </p:nvGrpSpPr>
          <p:grpSpPr>
            <a:xfrm>
              <a:off x="36454990" y="13257331"/>
              <a:ext cx="3643138" cy="383184"/>
              <a:chOff x="6083300" y="3961550"/>
              <a:chExt cx="771148" cy="81109"/>
            </a:xfrm>
          </p:grpSpPr>
          <p:cxnSp>
            <p:nvCxnSpPr>
              <p:cNvPr id="685" name="Straight Connector 684">
                <a:extLst>
                  <a:ext uri="{FF2B5EF4-FFF2-40B4-BE49-F238E27FC236}">
                    <a16:creationId xmlns:a16="http://schemas.microsoft.com/office/drawing/2014/main" id="{38D40EFE-932B-9B4B-A25E-F2DD6841DE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4839" y="3961550"/>
                <a:ext cx="2431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6" name="TextBox 685">
                <a:extLst>
                  <a:ext uri="{FF2B5EF4-FFF2-40B4-BE49-F238E27FC236}">
                    <a16:creationId xmlns:a16="http://schemas.microsoft.com/office/drawing/2014/main" id="{2126A6E2-E4C1-1E47-BA7D-5EFE532E0F80}"/>
                  </a:ext>
                </a:extLst>
              </p:cNvPr>
              <p:cNvSpPr txBox="1"/>
              <p:nvPr/>
            </p:nvSpPr>
            <p:spPr>
              <a:xfrm>
                <a:off x="6083300" y="3961550"/>
                <a:ext cx="261998" cy="5032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en-US" sz="945" dirty="0">
                    <a:solidFill>
                      <a:schemeClr val="tx2">
                        <a:lumMod val="50000"/>
                      </a:schemeClr>
                    </a:solidFill>
                  </a:rPr>
                  <a:t>vehicle</a:t>
                </a:r>
              </a:p>
            </p:txBody>
          </p:sp>
          <p:sp>
            <p:nvSpPr>
              <p:cNvPr id="687" name="TextBox 686">
                <a:extLst>
                  <a:ext uri="{FF2B5EF4-FFF2-40B4-BE49-F238E27FC236}">
                    <a16:creationId xmlns:a16="http://schemas.microsoft.com/office/drawing/2014/main" id="{BBA0C619-0270-7E46-AE48-756FBC006CE6}"/>
                  </a:ext>
                </a:extLst>
              </p:cNvPr>
              <p:cNvSpPr txBox="1"/>
              <p:nvPr/>
            </p:nvSpPr>
            <p:spPr>
              <a:xfrm>
                <a:off x="6197599" y="3961550"/>
                <a:ext cx="282575" cy="5032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en-US" sz="945" dirty="0">
                    <a:solidFill>
                      <a:srgbClr val="678057"/>
                    </a:solidFill>
                  </a:rPr>
                  <a:t>5nmol/kg</a:t>
                </a:r>
              </a:p>
            </p:txBody>
          </p:sp>
          <p:sp>
            <p:nvSpPr>
              <p:cNvPr id="688" name="TextBox 687">
                <a:extLst>
                  <a:ext uri="{FF2B5EF4-FFF2-40B4-BE49-F238E27FC236}">
                    <a16:creationId xmlns:a16="http://schemas.microsoft.com/office/drawing/2014/main" id="{54D81FBB-0DCB-3B49-89BC-F5E2C9B8C180}"/>
                  </a:ext>
                </a:extLst>
              </p:cNvPr>
              <p:cNvSpPr txBox="1"/>
              <p:nvPr/>
            </p:nvSpPr>
            <p:spPr>
              <a:xfrm>
                <a:off x="6188075" y="3961550"/>
                <a:ext cx="547131" cy="5032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en-US" sz="945" dirty="0">
                    <a:solidFill>
                      <a:srgbClr val="678057"/>
                    </a:solidFill>
                  </a:rPr>
                  <a:t>10nmol/kg</a:t>
                </a:r>
              </a:p>
            </p:txBody>
          </p:sp>
          <p:sp>
            <p:nvSpPr>
              <p:cNvPr id="690" name="TextBox 689">
                <a:extLst>
                  <a:ext uri="{FF2B5EF4-FFF2-40B4-BE49-F238E27FC236}">
                    <a16:creationId xmlns:a16="http://schemas.microsoft.com/office/drawing/2014/main" id="{9546FA12-DFBD-CE44-97BF-44E2A913A204}"/>
                  </a:ext>
                </a:extLst>
              </p:cNvPr>
              <p:cNvSpPr txBox="1"/>
              <p:nvPr/>
            </p:nvSpPr>
            <p:spPr>
              <a:xfrm>
                <a:off x="6335158" y="3961550"/>
                <a:ext cx="519290" cy="8110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en-US" sz="945" dirty="0">
                    <a:solidFill>
                      <a:schemeClr val="tx2">
                        <a:lumMod val="50000"/>
                      </a:schemeClr>
                    </a:solidFill>
                  </a:rPr>
                  <a:t>semaglutide</a:t>
                </a:r>
                <a:br>
                  <a:rPr lang="en-US" sz="945" dirty="0">
                    <a:solidFill>
                      <a:schemeClr val="tx2">
                        <a:lumMod val="50000"/>
                      </a:schemeClr>
                    </a:solidFill>
                  </a:rPr>
                </a:br>
                <a:r>
                  <a:rPr lang="en-US" sz="945" dirty="0">
                    <a:solidFill>
                      <a:schemeClr val="tx2">
                        <a:lumMod val="50000"/>
                      </a:schemeClr>
                    </a:solidFill>
                  </a:rPr>
                  <a:t>10nmol/kg</a:t>
                </a:r>
              </a:p>
            </p:txBody>
          </p:sp>
        </p:grpSp>
        <p:sp>
          <p:nvSpPr>
            <p:cNvPr id="439" name="Rectangle 438">
              <a:extLst>
                <a:ext uri="{FF2B5EF4-FFF2-40B4-BE49-F238E27FC236}">
                  <a16:creationId xmlns:a16="http://schemas.microsoft.com/office/drawing/2014/main" id="{000609BD-3F22-7D4D-BA92-C76B7D391F38}"/>
                </a:ext>
              </a:extLst>
            </p:cNvPr>
            <p:cNvSpPr/>
            <p:nvPr/>
          </p:nvSpPr>
          <p:spPr>
            <a:xfrm>
              <a:off x="32731217" y="9359062"/>
              <a:ext cx="8039823" cy="112915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br>
                <a:rPr lang="en-US" sz="2835" cap="all" dirty="0">
                  <a:solidFill>
                    <a:srgbClr val="0F3F6C"/>
                  </a:solidFill>
                </a:rPr>
              </a:br>
              <a:r>
                <a:rPr lang="en-US" sz="2835" cap="all" dirty="0">
                  <a:solidFill>
                    <a:srgbClr val="0F3F6C"/>
                  </a:solidFill>
                </a:rPr>
                <a:t>                     </a:t>
              </a:r>
              <a:r>
                <a:rPr lang="en-US" sz="2362" cap="all" dirty="0">
                  <a:solidFill>
                    <a:srgbClr val="0F3F6C"/>
                  </a:solidFill>
                </a:rPr>
                <a:t>Greater effects on fibrosis</a:t>
              </a:r>
              <a:endParaRPr lang="en-US" sz="2835" cap="all" dirty="0">
                <a:solidFill>
                  <a:srgbClr val="0F3F6C"/>
                </a:solidFill>
              </a:endParaRPr>
            </a:p>
          </p:txBody>
        </p:sp>
        <p:sp>
          <p:nvSpPr>
            <p:cNvPr id="743" name="Rounded Rectangle 742">
              <a:extLst>
                <a:ext uri="{FF2B5EF4-FFF2-40B4-BE49-F238E27FC236}">
                  <a16:creationId xmlns:a16="http://schemas.microsoft.com/office/drawing/2014/main" id="{C2518D5B-1717-EE49-9880-0DE47B5926A6}"/>
                </a:ext>
              </a:extLst>
            </p:cNvPr>
            <p:cNvSpPr/>
            <p:nvPr/>
          </p:nvSpPr>
          <p:spPr>
            <a:xfrm flipV="1">
              <a:off x="37319601" y="11176761"/>
              <a:ext cx="1244977" cy="2984934"/>
            </a:xfrm>
            <a:prstGeom prst="roundRect">
              <a:avLst>
                <a:gd name="adj" fmla="val 7853"/>
              </a:avLst>
            </a:prstGeom>
            <a:gradFill>
              <a:gsLst>
                <a:gs pos="71007">
                  <a:srgbClr val="FAFCF7">
                    <a:alpha val="0"/>
                  </a:srgbClr>
                </a:gs>
                <a:gs pos="1000">
                  <a:srgbClr val="7FB837">
                    <a:alpha val="3200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2"/>
            </a:p>
          </p:txBody>
        </p:sp>
        <p:sp>
          <p:nvSpPr>
            <p:cNvPr id="744" name="TextBox 743">
              <a:extLst>
                <a:ext uri="{FF2B5EF4-FFF2-40B4-BE49-F238E27FC236}">
                  <a16:creationId xmlns:a16="http://schemas.microsoft.com/office/drawing/2014/main" id="{C4926755-35BA-724D-9EBF-DB33A05053C0}"/>
                </a:ext>
              </a:extLst>
            </p:cNvPr>
            <p:cNvSpPr txBox="1"/>
            <p:nvPr/>
          </p:nvSpPr>
          <p:spPr>
            <a:xfrm>
              <a:off x="37437122" y="13642456"/>
              <a:ext cx="964689" cy="383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90" b="1" dirty="0">
                  <a:solidFill>
                    <a:srgbClr val="5F924D"/>
                  </a:solidFill>
                </a:rPr>
                <a:t>ALT-801</a:t>
              </a:r>
            </a:p>
          </p:txBody>
        </p: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915CF488-4FAB-5F45-A9AA-282FF84DF0CF}"/>
                </a:ext>
              </a:extLst>
            </p:cNvPr>
            <p:cNvCxnSpPr>
              <a:cxnSpLocks/>
            </p:cNvCxnSpPr>
            <p:nvPr/>
          </p:nvCxnSpPr>
          <p:spPr>
            <a:xfrm>
              <a:off x="34193223" y="10487128"/>
              <a:ext cx="4422689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8" name="Straight Connector 737">
              <a:extLst>
                <a:ext uri="{FF2B5EF4-FFF2-40B4-BE49-F238E27FC236}">
                  <a16:creationId xmlns:a16="http://schemas.microsoft.com/office/drawing/2014/main" id="{589AC196-F9B7-C24A-8582-F66CDD3BBC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93935" y="11610830"/>
              <a:ext cx="0" cy="1655283"/>
            </a:xfrm>
            <a:prstGeom prst="line">
              <a:avLst/>
            </a:prstGeom>
            <a:ln w="3175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9" name="Straight Connector 738">
              <a:extLst>
                <a:ext uri="{FF2B5EF4-FFF2-40B4-BE49-F238E27FC236}">
                  <a16:creationId xmlns:a16="http://schemas.microsoft.com/office/drawing/2014/main" id="{5F97F202-8316-9C4E-ABDF-906940CFE6B0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8238842" y="11736487"/>
              <a:ext cx="0" cy="3023933"/>
            </a:xfrm>
            <a:prstGeom prst="line">
              <a:avLst/>
            </a:prstGeom>
            <a:ln w="3175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15" name="Chart 614" descr="Axis">
              <a:extLst>
                <a:ext uri="{FF2B5EF4-FFF2-40B4-BE49-F238E27FC236}">
                  <a16:creationId xmlns:a16="http://schemas.microsoft.com/office/drawing/2014/main" id="{1267810A-1436-2049-9F10-EE997BDC7E56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6409737" y="11240345"/>
            <a:ext cx="3437570" cy="22552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660" name="TextBox 659">
              <a:extLst>
                <a:ext uri="{FF2B5EF4-FFF2-40B4-BE49-F238E27FC236}">
                  <a16:creationId xmlns:a16="http://schemas.microsoft.com/office/drawing/2014/main" id="{C6A97D01-C503-044D-B59C-B603E5AEEF0B}"/>
                </a:ext>
              </a:extLst>
            </p:cNvPr>
            <p:cNvSpPr txBox="1"/>
            <p:nvPr/>
          </p:nvSpPr>
          <p:spPr>
            <a:xfrm>
              <a:off x="34017173" y="14305266"/>
              <a:ext cx="4812872" cy="383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45" dirty="0"/>
                <a:t>Mean (SE), 1-way ANOVA with Dunnett’s adjustment for multiplicity†† p &lt; .01, ††† p &lt; .001, ††††,  p &lt; .0001 vs. </a:t>
              </a:r>
              <a:r>
                <a:rPr lang="en-US" sz="945" b="1" dirty="0">
                  <a:solidFill>
                    <a:srgbClr val="7FB837"/>
                  </a:solidFill>
                </a:rPr>
                <a:t>ALT-801</a:t>
              </a:r>
              <a:r>
                <a:rPr lang="en-US" sz="945" dirty="0">
                  <a:solidFill>
                    <a:srgbClr val="7FB837"/>
                  </a:solidFill>
                </a:rPr>
                <a:t> </a:t>
              </a:r>
              <a:r>
                <a:rPr lang="en-US" sz="945" dirty="0"/>
                <a:t>10 nmol/kg  (n=11-12)</a:t>
              </a:r>
            </a:p>
          </p:txBody>
        </p:sp>
        <p:sp>
          <p:nvSpPr>
            <p:cNvPr id="736" name="TextBox 735">
              <a:extLst>
                <a:ext uri="{FF2B5EF4-FFF2-40B4-BE49-F238E27FC236}">
                  <a16:creationId xmlns:a16="http://schemas.microsoft.com/office/drawing/2014/main" id="{2EEB0A00-3016-AF42-9C94-2645B7430558}"/>
                </a:ext>
              </a:extLst>
            </p:cNvPr>
            <p:cNvSpPr txBox="1"/>
            <p:nvPr/>
          </p:nvSpPr>
          <p:spPr>
            <a:xfrm rot="16200000">
              <a:off x="30569031" y="12199044"/>
              <a:ext cx="3567696" cy="383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159950">
                <a:defRPr/>
              </a:pPr>
              <a:r>
                <a:rPr lang="en-US" sz="189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Liver COL1A1 content (mg)</a:t>
              </a:r>
            </a:p>
          </p:txBody>
        </p:sp>
        <p:sp>
          <p:nvSpPr>
            <p:cNvPr id="737" name="TextBox 736">
              <a:extLst>
                <a:ext uri="{FF2B5EF4-FFF2-40B4-BE49-F238E27FC236}">
                  <a16:creationId xmlns:a16="http://schemas.microsoft.com/office/drawing/2014/main" id="{BA99279C-7EE2-844B-AC51-83A8ECC841A2}"/>
                </a:ext>
              </a:extLst>
            </p:cNvPr>
            <p:cNvSpPr txBox="1"/>
            <p:nvPr/>
          </p:nvSpPr>
          <p:spPr>
            <a:xfrm rot="16200000">
              <a:off x="34431747" y="12286479"/>
              <a:ext cx="3777686" cy="383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159950">
                <a:defRPr/>
              </a:pPr>
              <a:r>
                <a:rPr lang="en-US" sz="189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Liver galectin-3 content (mg)</a:t>
              </a:r>
            </a:p>
          </p:txBody>
        </p:sp>
        <p:sp>
          <p:nvSpPr>
            <p:cNvPr id="759" name="TextBox 758">
              <a:extLst>
                <a:ext uri="{FF2B5EF4-FFF2-40B4-BE49-F238E27FC236}">
                  <a16:creationId xmlns:a16="http://schemas.microsoft.com/office/drawing/2014/main" id="{24CA615B-FF7E-0B42-9A5D-2E56010567B4}"/>
                </a:ext>
              </a:extLst>
            </p:cNvPr>
            <p:cNvSpPr txBox="1"/>
            <p:nvPr/>
          </p:nvSpPr>
          <p:spPr>
            <a:xfrm>
              <a:off x="36829811" y="10756789"/>
              <a:ext cx="1979952" cy="383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9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Galectin-3</a:t>
              </a:r>
            </a:p>
          </p:txBody>
        </p:sp>
        <p:sp>
          <p:nvSpPr>
            <p:cNvPr id="1140" name="Rectangle 1139">
              <a:extLst>
                <a:ext uri="{FF2B5EF4-FFF2-40B4-BE49-F238E27FC236}">
                  <a16:creationId xmlns:a16="http://schemas.microsoft.com/office/drawing/2014/main" id="{0C430750-04FA-7941-9B88-652CF7BBEB77}"/>
                </a:ext>
              </a:extLst>
            </p:cNvPr>
            <p:cNvSpPr/>
            <p:nvPr/>
          </p:nvSpPr>
          <p:spPr>
            <a:xfrm>
              <a:off x="38491597" y="11815083"/>
              <a:ext cx="657225" cy="1343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Rectangle 1173">
              <a:extLst>
                <a:ext uri="{FF2B5EF4-FFF2-40B4-BE49-F238E27FC236}">
                  <a16:creationId xmlns:a16="http://schemas.microsoft.com/office/drawing/2014/main" id="{8E2A7567-A998-BF40-90F2-0B33F538373E}"/>
                </a:ext>
              </a:extLst>
            </p:cNvPr>
            <p:cNvSpPr/>
            <p:nvPr/>
          </p:nvSpPr>
          <p:spPr>
            <a:xfrm>
              <a:off x="38623914" y="12797386"/>
              <a:ext cx="410145" cy="45541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75" name="Group 1174">
              <a:extLst>
                <a:ext uri="{FF2B5EF4-FFF2-40B4-BE49-F238E27FC236}">
                  <a16:creationId xmlns:a16="http://schemas.microsoft.com/office/drawing/2014/main" id="{B1FFBBB4-4C03-7542-B9D4-E45EAF5BAAF5}"/>
                </a:ext>
              </a:extLst>
            </p:cNvPr>
            <p:cNvGrpSpPr/>
            <p:nvPr/>
          </p:nvGrpSpPr>
          <p:grpSpPr>
            <a:xfrm>
              <a:off x="38787292" y="12739356"/>
              <a:ext cx="72000" cy="288000"/>
              <a:chOff x="17533089" y="23154163"/>
              <a:chExt cx="72000" cy="170121"/>
            </a:xfrm>
          </p:grpSpPr>
          <p:cxnSp>
            <p:nvCxnSpPr>
              <p:cNvPr id="1176" name="Straight Connector 1175">
                <a:extLst>
                  <a:ext uri="{FF2B5EF4-FFF2-40B4-BE49-F238E27FC236}">
                    <a16:creationId xmlns:a16="http://schemas.microsoft.com/office/drawing/2014/main" id="{2FDC8F4F-1FC3-2345-916C-CF6D06E21A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69089" y="23154163"/>
                <a:ext cx="0" cy="1701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7" name="Straight Connector 1176">
                <a:extLst>
                  <a:ext uri="{FF2B5EF4-FFF2-40B4-BE49-F238E27FC236}">
                    <a16:creationId xmlns:a16="http://schemas.microsoft.com/office/drawing/2014/main" id="{923FCDC8-A74D-BC46-973B-4E47A8424F7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7569089" y="23118164"/>
                <a:ext cx="0" cy="72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78" name="Rectangle 1177">
              <a:extLst>
                <a:ext uri="{FF2B5EF4-FFF2-40B4-BE49-F238E27FC236}">
                  <a16:creationId xmlns:a16="http://schemas.microsoft.com/office/drawing/2014/main" id="{7528FE09-1E33-4C4A-AB11-6F86ADF2203F}"/>
                </a:ext>
              </a:extLst>
            </p:cNvPr>
            <p:cNvSpPr/>
            <p:nvPr/>
          </p:nvSpPr>
          <p:spPr>
            <a:xfrm>
              <a:off x="39201480" y="11844936"/>
              <a:ext cx="708838" cy="16267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BE23800-43B7-2B45-BDA9-F0C27A469806}"/>
                </a:ext>
              </a:extLst>
            </p:cNvPr>
            <p:cNvGrpSpPr/>
            <p:nvPr/>
          </p:nvGrpSpPr>
          <p:grpSpPr>
            <a:xfrm>
              <a:off x="32574107" y="10741789"/>
              <a:ext cx="3701565" cy="3434905"/>
              <a:chOff x="31512242" y="10480531"/>
              <a:chExt cx="3701565" cy="3434905"/>
            </a:xfrm>
          </p:grpSpPr>
          <p:sp>
            <p:nvSpPr>
              <p:cNvPr id="741" name="Rounded Rectangle 740">
                <a:extLst>
                  <a:ext uri="{FF2B5EF4-FFF2-40B4-BE49-F238E27FC236}">
                    <a16:creationId xmlns:a16="http://schemas.microsoft.com/office/drawing/2014/main" id="{88B1EE4C-B554-BF48-AEB6-C5532155E825}"/>
                  </a:ext>
                </a:extLst>
              </p:cNvPr>
              <p:cNvSpPr/>
              <p:nvPr/>
            </p:nvSpPr>
            <p:spPr>
              <a:xfrm flipV="1">
                <a:off x="32485625" y="10930502"/>
                <a:ext cx="1244977" cy="2984934"/>
              </a:xfrm>
              <a:prstGeom prst="roundRect">
                <a:avLst>
                  <a:gd name="adj" fmla="val 7853"/>
                </a:avLst>
              </a:prstGeom>
              <a:gradFill>
                <a:gsLst>
                  <a:gs pos="71007">
                    <a:srgbClr val="FAFCF7">
                      <a:alpha val="0"/>
                    </a:srgbClr>
                  </a:gs>
                  <a:gs pos="1000">
                    <a:srgbClr val="7FB837">
                      <a:alpha val="32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2"/>
              </a:p>
            </p:txBody>
          </p:sp>
          <p:sp>
            <p:nvSpPr>
              <p:cNvPr id="742" name="TextBox 741">
                <a:extLst>
                  <a:ext uri="{FF2B5EF4-FFF2-40B4-BE49-F238E27FC236}">
                    <a16:creationId xmlns:a16="http://schemas.microsoft.com/office/drawing/2014/main" id="{88929B00-9DD7-194A-8917-3831253CC31A}"/>
                  </a:ext>
                </a:extLst>
              </p:cNvPr>
              <p:cNvSpPr txBox="1"/>
              <p:nvPr/>
            </p:nvSpPr>
            <p:spPr>
              <a:xfrm>
                <a:off x="32603147" y="13379264"/>
                <a:ext cx="964689" cy="3831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90" b="1" dirty="0">
                    <a:solidFill>
                      <a:srgbClr val="5F924D"/>
                    </a:solidFill>
                  </a:rPr>
                  <a:t>ALT-801</a:t>
                </a:r>
              </a:p>
            </p:txBody>
          </p:sp>
          <p:cxnSp>
            <p:nvCxnSpPr>
              <p:cNvPr id="585" name="Straight Connector 584">
                <a:extLst>
                  <a:ext uri="{FF2B5EF4-FFF2-40B4-BE49-F238E27FC236}">
                    <a16:creationId xmlns:a16="http://schemas.microsoft.com/office/drawing/2014/main" id="{744AFE27-7BEF-AB44-86D7-B94A939256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960212" y="11334572"/>
                <a:ext cx="0" cy="1655283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6" name="TextBox 585">
                <a:extLst>
                  <a:ext uri="{FF2B5EF4-FFF2-40B4-BE49-F238E27FC236}">
                    <a16:creationId xmlns:a16="http://schemas.microsoft.com/office/drawing/2014/main" id="{7944330A-013E-5C41-857F-B499C80185F5}"/>
                  </a:ext>
                </a:extLst>
              </p:cNvPr>
              <p:cNvSpPr txBox="1"/>
              <p:nvPr/>
            </p:nvSpPr>
            <p:spPr>
              <a:xfrm>
                <a:off x="31512242" y="11587588"/>
                <a:ext cx="458777" cy="310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2159950">
                  <a:defRPr/>
                </a:pPr>
                <a:r>
                  <a:rPr lang="en-US" sz="1417" dirty="0">
                    <a:solidFill>
                      <a:schemeClr val="tx2">
                        <a:lumMod val="50000"/>
                      </a:schemeClr>
                    </a:solidFill>
                  </a:rPr>
                  <a:t>400</a:t>
                </a:r>
              </a:p>
            </p:txBody>
          </p:sp>
          <p:sp>
            <p:nvSpPr>
              <p:cNvPr id="587" name="TextBox 586">
                <a:extLst>
                  <a:ext uri="{FF2B5EF4-FFF2-40B4-BE49-F238E27FC236}">
                    <a16:creationId xmlns:a16="http://schemas.microsoft.com/office/drawing/2014/main" id="{01FE1B9E-2046-E348-B149-87CA53542EB5}"/>
                  </a:ext>
                </a:extLst>
              </p:cNvPr>
              <p:cNvSpPr txBox="1"/>
              <p:nvPr/>
            </p:nvSpPr>
            <p:spPr>
              <a:xfrm>
                <a:off x="31512242" y="12189110"/>
                <a:ext cx="458777" cy="310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2159950">
                  <a:defRPr/>
                </a:pPr>
                <a:r>
                  <a:rPr lang="en-US" sz="1417" dirty="0">
                    <a:solidFill>
                      <a:schemeClr val="tx2">
                        <a:lumMod val="50000"/>
                      </a:schemeClr>
                    </a:solidFill>
                  </a:rPr>
                  <a:t>200</a:t>
                </a:r>
              </a:p>
            </p:txBody>
          </p:sp>
          <p:sp>
            <p:nvSpPr>
              <p:cNvPr id="588" name="TextBox 587">
                <a:extLst>
                  <a:ext uri="{FF2B5EF4-FFF2-40B4-BE49-F238E27FC236}">
                    <a16:creationId xmlns:a16="http://schemas.microsoft.com/office/drawing/2014/main" id="{51961464-2EDB-D54F-B083-2D2168567661}"/>
                  </a:ext>
                </a:extLst>
              </p:cNvPr>
              <p:cNvSpPr txBox="1"/>
              <p:nvPr/>
            </p:nvSpPr>
            <p:spPr>
              <a:xfrm>
                <a:off x="31694983" y="12817679"/>
                <a:ext cx="276036" cy="310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2159950">
                  <a:defRPr/>
                </a:pPr>
                <a:r>
                  <a:rPr lang="en-US" sz="1417" dirty="0">
                    <a:solidFill>
                      <a:schemeClr val="tx2">
                        <a:lumMod val="50000"/>
                      </a:schemeClr>
                    </a:solidFill>
                  </a:rPr>
                  <a:t>0</a:t>
                </a:r>
              </a:p>
            </p:txBody>
          </p:sp>
          <p:cxnSp>
            <p:nvCxnSpPr>
              <p:cNvPr id="589" name="Straight Connector 588">
                <a:extLst>
                  <a:ext uri="{FF2B5EF4-FFF2-40B4-BE49-F238E27FC236}">
                    <a16:creationId xmlns:a16="http://schemas.microsoft.com/office/drawing/2014/main" id="{CE120ACD-17BD-7D44-8FFA-92B211B0AF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958048" y="12991575"/>
                <a:ext cx="2867521" cy="0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0" name="Group 589">
                <a:extLst>
                  <a:ext uri="{FF2B5EF4-FFF2-40B4-BE49-F238E27FC236}">
                    <a16:creationId xmlns:a16="http://schemas.microsoft.com/office/drawing/2014/main" id="{BD0FB2CA-1781-104B-B9CE-696CDFD66B87}"/>
                  </a:ext>
                </a:extLst>
              </p:cNvPr>
              <p:cNvGrpSpPr/>
              <p:nvPr/>
            </p:nvGrpSpPr>
            <p:grpSpPr>
              <a:xfrm>
                <a:off x="33321152" y="12613016"/>
                <a:ext cx="171832" cy="131241"/>
                <a:chOff x="5554132" y="1490133"/>
                <a:chExt cx="372193" cy="203203"/>
              </a:xfrm>
            </p:grpSpPr>
            <p:cxnSp>
              <p:nvCxnSpPr>
                <p:cNvPr id="613" name="Straight Connector 612">
                  <a:extLst>
                    <a:ext uri="{FF2B5EF4-FFF2-40B4-BE49-F238E27FC236}">
                      <a16:creationId xmlns:a16="http://schemas.microsoft.com/office/drawing/2014/main" id="{F6DD6473-8500-224B-95C6-2DDE0B5055F1}"/>
                    </a:ext>
                  </a:extLst>
                </p:cNvPr>
                <p:cNvCxnSpPr/>
                <p:nvPr/>
              </p:nvCxnSpPr>
              <p:spPr>
                <a:xfrm>
                  <a:off x="5740228" y="1490136"/>
                  <a:ext cx="0" cy="203200"/>
                </a:xfrm>
                <a:prstGeom prst="line">
                  <a:avLst/>
                </a:prstGeom>
                <a:ln w="3175" cmpd="sng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4" name="Straight Connector 613">
                  <a:extLst>
                    <a:ext uri="{FF2B5EF4-FFF2-40B4-BE49-F238E27FC236}">
                      <a16:creationId xmlns:a16="http://schemas.microsoft.com/office/drawing/2014/main" id="{7AB3A3B7-5BF9-7F42-812E-4A9AC7FB3624}"/>
                    </a:ext>
                  </a:extLst>
                </p:cNvPr>
                <p:cNvCxnSpPr/>
                <p:nvPr/>
              </p:nvCxnSpPr>
              <p:spPr>
                <a:xfrm>
                  <a:off x="5554132" y="1490133"/>
                  <a:ext cx="372193" cy="0"/>
                </a:xfrm>
                <a:prstGeom prst="line">
                  <a:avLst/>
                </a:prstGeom>
                <a:ln w="3175" cmpd="sng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id="{671D1CCE-2CED-754D-93EF-4A9B42C2CB4A}"/>
                  </a:ext>
                </a:extLst>
              </p:cNvPr>
              <p:cNvSpPr/>
              <p:nvPr/>
            </p:nvSpPr>
            <p:spPr>
              <a:xfrm>
                <a:off x="33206323" y="12643091"/>
                <a:ext cx="395117" cy="349291"/>
              </a:xfrm>
              <a:prstGeom prst="rect">
                <a:avLst/>
              </a:prstGeom>
              <a:solidFill>
                <a:srgbClr val="7FB8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59950">
                  <a:defRPr/>
                </a:pPr>
                <a:endParaRPr lang="en-US" sz="1417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id="{2C1950D2-C545-4D45-B2BE-0E31C2EB238A}"/>
                  </a:ext>
                </a:extLst>
              </p:cNvPr>
              <p:cNvSpPr/>
              <p:nvPr/>
            </p:nvSpPr>
            <p:spPr>
              <a:xfrm>
                <a:off x="33780850" y="11986487"/>
                <a:ext cx="376036" cy="9966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59950">
                  <a:defRPr/>
                </a:pPr>
                <a:endParaRPr lang="en-US" sz="1417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grpSp>
            <p:nvGrpSpPr>
              <p:cNvPr id="594" name="Group 593">
                <a:extLst>
                  <a:ext uri="{FF2B5EF4-FFF2-40B4-BE49-F238E27FC236}">
                    <a16:creationId xmlns:a16="http://schemas.microsoft.com/office/drawing/2014/main" id="{79404E73-CD55-5E41-9CCE-AC1D23AFCFB3}"/>
                  </a:ext>
                </a:extLst>
              </p:cNvPr>
              <p:cNvGrpSpPr/>
              <p:nvPr/>
            </p:nvGrpSpPr>
            <p:grpSpPr>
              <a:xfrm>
                <a:off x="34402158" y="12354630"/>
                <a:ext cx="215991" cy="262421"/>
                <a:chOff x="5554132" y="1490133"/>
                <a:chExt cx="372193" cy="203203"/>
              </a:xfrm>
            </p:grpSpPr>
            <p:cxnSp>
              <p:nvCxnSpPr>
                <p:cNvPr id="609" name="Straight Connector 608">
                  <a:extLst>
                    <a:ext uri="{FF2B5EF4-FFF2-40B4-BE49-F238E27FC236}">
                      <a16:creationId xmlns:a16="http://schemas.microsoft.com/office/drawing/2014/main" id="{7B1734A5-D74E-4145-B8AF-7423EB7CDF32}"/>
                    </a:ext>
                  </a:extLst>
                </p:cNvPr>
                <p:cNvCxnSpPr/>
                <p:nvPr/>
              </p:nvCxnSpPr>
              <p:spPr>
                <a:xfrm>
                  <a:off x="5740228" y="1490136"/>
                  <a:ext cx="0" cy="203200"/>
                </a:xfrm>
                <a:prstGeom prst="line">
                  <a:avLst/>
                </a:prstGeom>
                <a:ln w="3175" cmpd="sng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0" name="Straight Connector 609">
                  <a:extLst>
                    <a:ext uri="{FF2B5EF4-FFF2-40B4-BE49-F238E27FC236}">
                      <a16:creationId xmlns:a16="http://schemas.microsoft.com/office/drawing/2014/main" id="{4AA78C6D-B850-744A-829D-A38C96406AD9}"/>
                    </a:ext>
                  </a:extLst>
                </p:cNvPr>
                <p:cNvCxnSpPr/>
                <p:nvPr/>
              </p:nvCxnSpPr>
              <p:spPr>
                <a:xfrm>
                  <a:off x="5554132" y="1490133"/>
                  <a:ext cx="372193" cy="0"/>
                </a:xfrm>
                <a:prstGeom prst="line">
                  <a:avLst/>
                </a:prstGeom>
                <a:ln w="3175" cmpd="sng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id="{6DB5AD6B-B380-6944-B0B1-43FC49E27029}"/>
                  </a:ext>
                </a:extLst>
              </p:cNvPr>
              <p:cNvSpPr/>
              <p:nvPr/>
            </p:nvSpPr>
            <p:spPr>
              <a:xfrm>
                <a:off x="34328104" y="12440523"/>
                <a:ext cx="402478" cy="5577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59950">
                  <a:defRPr/>
                </a:pPr>
                <a:endParaRPr lang="en-US" sz="1417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96" name="TextBox 595">
                <a:extLst>
                  <a:ext uri="{FF2B5EF4-FFF2-40B4-BE49-F238E27FC236}">
                    <a16:creationId xmlns:a16="http://schemas.microsoft.com/office/drawing/2014/main" id="{DE1954C0-9263-FE4F-9620-DDBF33FF922E}"/>
                  </a:ext>
                </a:extLst>
              </p:cNvPr>
              <p:cNvSpPr txBox="1"/>
              <p:nvPr/>
            </p:nvSpPr>
            <p:spPr>
              <a:xfrm>
                <a:off x="33278156" y="12460587"/>
                <a:ext cx="184730" cy="310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59950">
                  <a:defRPr/>
                </a:pPr>
                <a:endParaRPr lang="en-US" sz="1417" dirty="0">
                  <a:solidFill>
                    <a:srgbClr val="005E92"/>
                  </a:solidFill>
                  <a:latin typeface="Calibri"/>
                </a:endParaRPr>
              </a:p>
            </p:txBody>
          </p:sp>
          <p:sp>
            <p:nvSpPr>
              <p:cNvPr id="597" name="TextBox 596">
                <a:extLst>
                  <a:ext uri="{FF2B5EF4-FFF2-40B4-BE49-F238E27FC236}">
                    <a16:creationId xmlns:a16="http://schemas.microsoft.com/office/drawing/2014/main" id="{4EE5D505-7CD3-484E-B4A2-3F9C92491456}"/>
                  </a:ext>
                </a:extLst>
              </p:cNvPr>
              <p:cNvSpPr txBox="1"/>
              <p:nvPr/>
            </p:nvSpPr>
            <p:spPr>
              <a:xfrm>
                <a:off x="34378045" y="12198100"/>
                <a:ext cx="215991" cy="310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59950">
                  <a:defRPr/>
                </a:pPr>
                <a:endParaRPr lang="en-US" sz="1417" dirty="0">
                  <a:solidFill>
                    <a:srgbClr val="005E92"/>
                  </a:solidFill>
                  <a:latin typeface="Calibri"/>
                </a:endParaRPr>
              </a:p>
            </p:txBody>
          </p:sp>
          <p:grpSp>
            <p:nvGrpSpPr>
              <p:cNvPr id="599" name="Group 598">
                <a:extLst>
                  <a:ext uri="{FF2B5EF4-FFF2-40B4-BE49-F238E27FC236}">
                    <a16:creationId xmlns:a16="http://schemas.microsoft.com/office/drawing/2014/main" id="{EF05F393-9C94-9A43-B36C-5D12BE25B391}"/>
                  </a:ext>
                </a:extLst>
              </p:cNvPr>
              <p:cNvGrpSpPr/>
              <p:nvPr/>
            </p:nvGrpSpPr>
            <p:grpSpPr>
              <a:xfrm>
                <a:off x="32162129" y="11465667"/>
                <a:ext cx="171832" cy="131241"/>
                <a:chOff x="5554132" y="1490133"/>
                <a:chExt cx="372193" cy="203203"/>
              </a:xfrm>
            </p:grpSpPr>
            <p:cxnSp>
              <p:nvCxnSpPr>
                <p:cNvPr id="607" name="Straight Connector 606">
                  <a:extLst>
                    <a:ext uri="{FF2B5EF4-FFF2-40B4-BE49-F238E27FC236}">
                      <a16:creationId xmlns:a16="http://schemas.microsoft.com/office/drawing/2014/main" id="{0CB8C2A6-48AF-F448-B634-1DDF5D3FC32D}"/>
                    </a:ext>
                  </a:extLst>
                </p:cNvPr>
                <p:cNvCxnSpPr/>
                <p:nvPr/>
              </p:nvCxnSpPr>
              <p:spPr>
                <a:xfrm>
                  <a:off x="5740228" y="1490136"/>
                  <a:ext cx="0" cy="203200"/>
                </a:xfrm>
                <a:prstGeom prst="line">
                  <a:avLst/>
                </a:prstGeom>
                <a:ln w="3175" cmpd="sng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8" name="Straight Connector 607">
                  <a:extLst>
                    <a:ext uri="{FF2B5EF4-FFF2-40B4-BE49-F238E27FC236}">
                      <a16:creationId xmlns:a16="http://schemas.microsoft.com/office/drawing/2014/main" id="{70DD3473-7461-644D-BE09-D4CA819F4553}"/>
                    </a:ext>
                  </a:extLst>
                </p:cNvPr>
                <p:cNvCxnSpPr/>
                <p:nvPr/>
              </p:nvCxnSpPr>
              <p:spPr>
                <a:xfrm>
                  <a:off x="5554132" y="1490133"/>
                  <a:ext cx="372193" cy="0"/>
                </a:xfrm>
                <a:prstGeom prst="line">
                  <a:avLst/>
                </a:prstGeom>
                <a:ln w="3175" cmpd="sng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id="{F0913528-D52E-2947-8B80-5ED53126BFC7}"/>
                  </a:ext>
                </a:extLst>
              </p:cNvPr>
              <p:cNvSpPr/>
              <p:nvPr/>
            </p:nvSpPr>
            <p:spPr>
              <a:xfrm>
                <a:off x="32063683" y="11580505"/>
                <a:ext cx="382347" cy="141084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59950">
                  <a:defRPr/>
                </a:pPr>
                <a:endParaRPr lang="en-US" sz="1417" dirty="0">
                  <a:solidFill>
                    <a:schemeClr val="bg1">
                      <a:lumMod val="75000"/>
                    </a:schemeClr>
                  </a:solidFill>
                  <a:latin typeface="Calibri"/>
                </a:endParaRPr>
              </a:p>
            </p:txBody>
          </p:sp>
          <p:grpSp>
            <p:nvGrpSpPr>
              <p:cNvPr id="601" name="Group 600">
                <a:extLst>
                  <a:ext uri="{FF2B5EF4-FFF2-40B4-BE49-F238E27FC236}">
                    <a16:creationId xmlns:a16="http://schemas.microsoft.com/office/drawing/2014/main" id="{5A5F5C61-05F5-AA43-8AB4-7D5DF0BC2132}"/>
                  </a:ext>
                </a:extLst>
              </p:cNvPr>
              <p:cNvGrpSpPr/>
              <p:nvPr/>
            </p:nvGrpSpPr>
            <p:grpSpPr>
              <a:xfrm>
                <a:off x="32739254" y="12527837"/>
                <a:ext cx="171832" cy="131241"/>
                <a:chOff x="5554132" y="1490133"/>
                <a:chExt cx="372193" cy="203203"/>
              </a:xfrm>
            </p:grpSpPr>
            <p:cxnSp>
              <p:nvCxnSpPr>
                <p:cNvPr id="605" name="Straight Connector 604">
                  <a:extLst>
                    <a:ext uri="{FF2B5EF4-FFF2-40B4-BE49-F238E27FC236}">
                      <a16:creationId xmlns:a16="http://schemas.microsoft.com/office/drawing/2014/main" id="{E3BCAFC1-8587-F447-B45E-1C4E78F5881E}"/>
                    </a:ext>
                  </a:extLst>
                </p:cNvPr>
                <p:cNvCxnSpPr/>
                <p:nvPr/>
              </p:nvCxnSpPr>
              <p:spPr>
                <a:xfrm>
                  <a:off x="5740228" y="1490136"/>
                  <a:ext cx="0" cy="203200"/>
                </a:xfrm>
                <a:prstGeom prst="line">
                  <a:avLst/>
                </a:prstGeom>
                <a:ln w="3175" cmpd="sng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6" name="Straight Connector 605">
                  <a:extLst>
                    <a:ext uri="{FF2B5EF4-FFF2-40B4-BE49-F238E27FC236}">
                      <a16:creationId xmlns:a16="http://schemas.microsoft.com/office/drawing/2014/main" id="{02FB85DB-5163-A646-81ED-A8292D6F48C8}"/>
                    </a:ext>
                  </a:extLst>
                </p:cNvPr>
                <p:cNvCxnSpPr/>
                <p:nvPr/>
              </p:nvCxnSpPr>
              <p:spPr>
                <a:xfrm>
                  <a:off x="5554132" y="1490133"/>
                  <a:ext cx="372193" cy="0"/>
                </a:xfrm>
                <a:prstGeom prst="line">
                  <a:avLst/>
                </a:prstGeom>
                <a:ln w="3175" cmpd="sng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D5F647C9-0B11-1A4B-BFD5-5B5D23A31DDE}"/>
                  </a:ext>
                </a:extLst>
              </p:cNvPr>
              <p:cNvSpPr/>
              <p:nvPr/>
            </p:nvSpPr>
            <p:spPr>
              <a:xfrm>
                <a:off x="32635433" y="12594483"/>
                <a:ext cx="396535" cy="397900"/>
              </a:xfrm>
              <a:prstGeom prst="rect">
                <a:avLst/>
              </a:prstGeom>
              <a:solidFill>
                <a:srgbClr val="6780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59950">
                  <a:defRPr/>
                </a:pPr>
                <a:endParaRPr lang="en-US" sz="1417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603" name="TextBox 602">
                <a:extLst>
                  <a:ext uri="{FF2B5EF4-FFF2-40B4-BE49-F238E27FC236}">
                    <a16:creationId xmlns:a16="http://schemas.microsoft.com/office/drawing/2014/main" id="{FC0E5D77-03E9-FC41-8053-60FB0F65F148}"/>
                  </a:ext>
                </a:extLst>
              </p:cNvPr>
              <p:cNvSpPr txBox="1"/>
              <p:nvPr/>
            </p:nvSpPr>
            <p:spPr>
              <a:xfrm>
                <a:off x="32696259" y="12400456"/>
                <a:ext cx="184730" cy="310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59950">
                  <a:defRPr/>
                </a:pPr>
                <a:endParaRPr lang="en-US" sz="1417" dirty="0">
                  <a:solidFill>
                    <a:srgbClr val="005E92"/>
                  </a:solidFill>
                  <a:latin typeface="Calibri"/>
                </a:endParaRPr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B204BC83-6B75-2649-B057-37BF722DB359}"/>
                  </a:ext>
                </a:extLst>
              </p:cNvPr>
              <p:cNvGrpSpPr/>
              <p:nvPr/>
            </p:nvGrpSpPr>
            <p:grpSpPr>
              <a:xfrm>
                <a:off x="31570657" y="12982902"/>
                <a:ext cx="3643150" cy="383184"/>
                <a:chOff x="6083300" y="3961550"/>
                <a:chExt cx="771150" cy="81109"/>
              </a:xfrm>
            </p:grpSpPr>
            <p:cxnSp>
              <p:nvCxnSpPr>
                <p:cNvPr id="672" name="Straight Connector 671">
                  <a:extLst>
                    <a:ext uri="{FF2B5EF4-FFF2-40B4-BE49-F238E27FC236}">
                      <a16:creationId xmlns:a16="http://schemas.microsoft.com/office/drawing/2014/main" id="{2096AEDD-DDF2-AB4D-B5D5-9037F546DD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54839" y="3961550"/>
                  <a:ext cx="2431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3" name="TextBox 672">
                  <a:extLst>
                    <a:ext uri="{FF2B5EF4-FFF2-40B4-BE49-F238E27FC236}">
                      <a16:creationId xmlns:a16="http://schemas.microsoft.com/office/drawing/2014/main" id="{8D71E018-9BC2-D347-A51B-458A7663BFDE}"/>
                    </a:ext>
                  </a:extLst>
                </p:cNvPr>
                <p:cNvSpPr txBox="1"/>
                <p:nvPr/>
              </p:nvSpPr>
              <p:spPr>
                <a:xfrm>
                  <a:off x="6083300" y="3961550"/>
                  <a:ext cx="261998" cy="50326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ctr"/>
                  <a:r>
                    <a:rPr lang="en-US" sz="945" dirty="0">
                      <a:solidFill>
                        <a:schemeClr val="tx2">
                          <a:lumMod val="50000"/>
                        </a:schemeClr>
                      </a:solidFill>
                    </a:rPr>
                    <a:t>vehicle</a:t>
                  </a:r>
                </a:p>
              </p:txBody>
            </p:sp>
            <p:sp>
              <p:nvSpPr>
                <p:cNvPr id="674" name="TextBox 673">
                  <a:extLst>
                    <a:ext uri="{FF2B5EF4-FFF2-40B4-BE49-F238E27FC236}">
                      <a16:creationId xmlns:a16="http://schemas.microsoft.com/office/drawing/2014/main" id="{750C4161-0C72-3943-80B0-AE7AFC4EF1F0}"/>
                    </a:ext>
                  </a:extLst>
                </p:cNvPr>
                <p:cNvSpPr txBox="1"/>
                <p:nvPr/>
              </p:nvSpPr>
              <p:spPr>
                <a:xfrm>
                  <a:off x="6197599" y="3961550"/>
                  <a:ext cx="282575" cy="50326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ctr"/>
                  <a:r>
                    <a:rPr lang="en-US" sz="945" dirty="0">
                      <a:solidFill>
                        <a:srgbClr val="678057"/>
                      </a:solidFill>
                    </a:rPr>
                    <a:t>5nmol/kg</a:t>
                  </a:r>
                </a:p>
              </p:txBody>
            </p:sp>
            <p:sp>
              <p:nvSpPr>
                <p:cNvPr id="675" name="TextBox 674">
                  <a:extLst>
                    <a:ext uri="{FF2B5EF4-FFF2-40B4-BE49-F238E27FC236}">
                      <a16:creationId xmlns:a16="http://schemas.microsoft.com/office/drawing/2014/main" id="{FDD3AB97-5582-0946-9435-100226A9D2D7}"/>
                    </a:ext>
                  </a:extLst>
                </p:cNvPr>
                <p:cNvSpPr txBox="1"/>
                <p:nvPr/>
              </p:nvSpPr>
              <p:spPr>
                <a:xfrm>
                  <a:off x="6188075" y="3961550"/>
                  <a:ext cx="547131" cy="50326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ctr"/>
                  <a:r>
                    <a:rPr lang="en-US" sz="945" dirty="0">
                      <a:solidFill>
                        <a:srgbClr val="678057"/>
                      </a:solidFill>
                    </a:rPr>
                    <a:t>10nmol/kg</a:t>
                  </a:r>
                </a:p>
              </p:txBody>
            </p:sp>
            <p:sp>
              <p:nvSpPr>
                <p:cNvPr id="677" name="TextBox 676">
                  <a:extLst>
                    <a:ext uri="{FF2B5EF4-FFF2-40B4-BE49-F238E27FC236}">
                      <a16:creationId xmlns:a16="http://schemas.microsoft.com/office/drawing/2014/main" id="{5D62E5EF-3D6B-DD4A-A762-4E84F2EF113C}"/>
                    </a:ext>
                  </a:extLst>
                </p:cNvPr>
                <p:cNvSpPr txBox="1"/>
                <p:nvPr/>
              </p:nvSpPr>
              <p:spPr>
                <a:xfrm>
                  <a:off x="6335160" y="3961550"/>
                  <a:ext cx="519290" cy="81109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ctr"/>
                  <a:r>
                    <a:rPr lang="en-US" sz="945" dirty="0">
                      <a:solidFill>
                        <a:schemeClr val="tx2">
                          <a:lumMod val="50000"/>
                        </a:schemeClr>
                      </a:solidFill>
                    </a:rPr>
                    <a:t>semaglutide</a:t>
                  </a:r>
                  <a:br>
                    <a:rPr lang="en-US" sz="945" dirty="0">
                      <a:solidFill>
                        <a:schemeClr val="tx2">
                          <a:lumMod val="50000"/>
                        </a:schemeClr>
                      </a:solidFill>
                    </a:rPr>
                  </a:br>
                  <a:r>
                    <a:rPr lang="en-US" sz="945" dirty="0">
                      <a:solidFill>
                        <a:schemeClr val="tx2">
                          <a:lumMod val="50000"/>
                        </a:schemeClr>
                      </a:solidFill>
                    </a:rPr>
                    <a:t>10nmol/kg</a:t>
                  </a:r>
                </a:p>
              </p:txBody>
            </p:sp>
          </p:grpSp>
          <p:sp>
            <p:nvSpPr>
              <p:cNvPr id="757" name="TextBox 756">
                <a:extLst>
                  <a:ext uri="{FF2B5EF4-FFF2-40B4-BE49-F238E27FC236}">
                    <a16:creationId xmlns:a16="http://schemas.microsoft.com/office/drawing/2014/main" id="{FA2854A8-7375-094B-85A6-07D5518E5FD0}"/>
                  </a:ext>
                </a:extLst>
              </p:cNvPr>
              <p:cNvSpPr txBox="1"/>
              <p:nvPr/>
            </p:nvSpPr>
            <p:spPr>
              <a:xfrm>
                <a:off x="32485630" y="10480531"/>
                <a:ext cx="1649964" cy="383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9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COL1A1</a:t>
                </a:r>
              </a:p>
            </p:txBody>
          </p:sp>
          <p:sp>
            <p:nvSpPr>
              <p:cNvPr id="1170" name="Rectangle 1169">
                <a:extLst>
                  <a:ext uri="{FF2B5EF4-FFF2-40B4-BE49-F238E27FC236}">
                    <a16:creationId xmlns:a16="http://schemas.microsoft.com/office/drawing/2014/main" id="{BCA3C297-036A-6949-A959-C3E707A22105}"/>
                  </a:ext>
                </a:extLst>
              </p:cNvPr>
              <p:cNvSpPr/>
              <p:nvPr/>
            </p:nvSpPr>
            <p:spPr>
              <a:xfrm>
                <a:off x="33777027" y="12447638"/>
                <a:ext cx="380238" cy="540221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71" name="Group 1170">
                <a:extLst>
                  <a:ext uri="{FF2B5EF4-FFF2-40B4-BE49-F238E27FC236}">
                    <a16:creationId xmlns:a16="http://schemas.microsoft.com/office/drawing/2014/main" id="{8688170F-E297-DA4D-A520-C9945AB602E5}"/>
                  </a:ext>
                </a:extLst>
              </p:cNvPr>
              <p:cNvGrpSpPr/>
              <p:nvPr/>
            </p:nvGrpSpPr>
            <p:grpSpPr>
              <a:xfrm>
                <a:off x="33851912" y="12366256"/>
                <a:ext cx="216000" cy="288000"/>
                <a:chOff x="17533089" y="23154163"/>
                <a:chExt cx="72000" cy="170121"/>
              </a:xfrm>
            </p:grpSpPr>
            <p:cxnSp>
              <p:nvCxnSpPr>
                <p:cNvPr id="1172" name="Straight Connector 1171">
                  <a:extLst>
                    <a:ext uri="{FF2B5EF4-FFF2-40B4-BE49-F238E27FC236}">
                      <a16:creationId xmlns:a16="http://schemas.microsoft.com/office/drawing/2014/main" id="{6CEBBA26-1A3F-2447-BA3D-E05C8BD805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569089" y="23154163"/>
                  <a:ext cx="0" cy="17012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3" name="Straight Connector 1172">
                  <a:extLst>
                    <a:ext uri="{FF2B5EF4-FFF2-40B4-BE49-F238E27FC236}">
                      <a16:creationId xmlns:a16="http://schemas.microsoft.com/office/drawing/2014/main" id="{B9D9B0BE-589B-0B4A-8A0D-FCE4F51852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7569089" y="23118164"/>
                  <a:ext cx="0" cy="72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79" name="Rectangle 1178">
                <a:extLst>
                  <a:ext uri="{FF2B5EF4-FFF2-40B4-BE49-F238E27FC236}">
                    <a16:creationId xmlns:a16="http://schemas.microsoft.com/office/drawing/2014/main" id="{51B78296-FF73-7940-8A10-BA654D377086}"/>
                  </a:ext>
                </a:extLst>
              </p:cNvPr>
              <p:cNvSpPr/>
              <p:nvPr/>
            </p:nvSpPr>
            <p:spPr>
              <a:xfrm>
                <a:off x="34309936" y="11686917"/>
                <a:ext cx="708838" cy="16267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8" name="TextBox 747">
              <a:extLst>
                <a:ext uri="{FF2B5EF4-FFF2-40B4-BE49-F238E27FC236}">
                  <a16:creationId xmlns:a16="http://schemas.microsoft.com/office/drawing/2014/main" id="{C053F7ED-A89D-864C-8921-DAA444171A82}"/>
                </a:ext>
              </a:extLst>
            </p:cNvPr>
            <p:cNvSpPr txBox="1"/>
            <p:nvPr/>
          </p:nvSpPr>
          <p:spPr>
            <a:xfrm>
              <a:off x="38614587" y="12397706"/>
              <a:ext cx="428320" cy="237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4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††††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64D0587-52E4-314C-978D-99552A58207D}"/>
              </a:ext>
            </a:extLst>
          </p:cNvPr>
          <p:cNvSpPr txBox="1"/>
          <p:nvPr/>
        </p:nvSpPr>
        <p:spPr>
          <a:xfrm>
            <a:off x="29514532" y="30091326"/>
            <a:ext cx="19925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REFERENCES: Day JW, Peptide Science 2012; 98:443-50; Armstrong MJ, Lancet 2016; 387:679–90; Vilar-Gomez, Gastroenterology 2015;149:367–378; Gomez-Peralta F, Drug Des Dev </a:t>
            </a:r>
            <a:r>
              <a:rPr lang="en-US" sz="2000" dirty="0" err="1"/>
              <a:t>Ther</a:t>
            </a:r>
            <a:r>
              <a:rPr lang="en-US" sz="2000" dirty="0"/>
              <a:t> 2019;13:731–738; </a:t>
            </a:r>
            <a:r>
              <a:rPr lang="en-US" sz="2000" dirty="0" err="1"/>
              <a:t>Nauck</a:t>
            </a:r>
            <a:r>
              <a:rPr lang="en-US" sz="2000" dirty="0"/>
              <a:t> MA,  Eur J Endocrinol 2019; 181: R211–R234 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5C455EE-09D7-4D4A-9F90-36998D409E09}"/>
              </a:ext>
            </a:extLst>
          </p:cNvPr>
          <p:cNvSpPr/>
          <p:nvPr/>
        </p:nvSpPr>
        <p:spPr>
          <a:xfrm>
            <a:off x="17230836" y="18935658"/>
            <a:ext cx="7799115" cy="93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2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83B6F40-FAC8-4B49-85AD-EE964ABA0BB2}"/>
              </a:ext>
            </a:extLst>
          </p:cNvPr>
          <p:cNvGrpSpPr/>
          <p:nvPr/>
        </p:nvGrpSpPr>
        <p:grpSpPr>
          <a:xfrm>
            <a:off x="15979687" y="15818311"/>
            <a:ext cx="4277386" cy="3988958"/>
            <a:chOff x="18772059" y="21389023"/>
            <a:chExt cx="4277386" cy="398895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A3C3610-CE00-5048-9CD2-543C2992C760}"/>
                </a:ext>
              </a:extLst>
            </p:cNvPr>
            <p:cNvGrpSpPr/>
            <p:nvPr/>
          </p:nvGrpSpPr>
          <p:grpSpPr>
            <a:xfrm>
              <a:off x="21800289" y="23536935"/>
              <a:ext cx="72000" cy="170121"/>
              <a:chOff x="17533089" y="23154163"/>
              <a:chExt cx="72000" cy="170121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BC8233C-E84D-B64B-B255-45E41F7A38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69089" y="23154163"/>
                <a:ext cx="0" cy="1701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1" name="Straight Connector 1140">
                <a:extLst>
                  <a:ext uri="{FF2B5EF4-FFF2-40B4-BE49-F238E27FC236}">
                    <a16:creationId xmlns:a16="http://schemas.microsoft.com/office/drawing/2014/main" id="{C0301782-76B7-9D48-98B3-9FB6E4E5CC3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7569089" y="23118164"/>
                <a:ext cx="0" cy="7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3" name="TextBox 702">
              <a:extLst>
                <a:ext uri="{FF2B5EF4-FFF2-40B4-BE49-F238E27FC236}">
                  <a16:creationId xmlns:a16="http://schemas.microsoft.com/office/drawing/2014/main" id="{BABA4FB0-B135-944B-947A-4265CC9D3FD2}"/>
                </a:ext>
              </a:extLst>
            </p:cNvPr>
            <p:cNvSpPr txBox="1"/>
            <p:nvPr/>
          </p:nvSpPr>
          <p:spPr>
            <a:xfrm>
              <a:off x="21701577" y="23190878"/>
              <a:ext cx="306496" cy="237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4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††</a:t>
              </a:r>
            </a:p>
          </p:txBody>
        </p:sp>
        <p:sp>
          <p:nvSpPr>
            <p:cNvPr id="663" name="TextBox 662">
              <a:extLst>
                <a:ext uri="{FF2B5EF4-FFF2-40B4-BE49-F238E27FC236}">
                  <a16:creationId xmlns:a16="http://schemas.microsoft.com/office/drawing/2014/main" id="{8DCCD38F-FE39-D54D-99AE-FEC7EAD41F3A}"/>
                </a:ext>
              </a:extLst>
            </p:cNvPr>
            <p:cNvSpPr txBox="1"/>
            <p:nvPr/>
          </p:nvSpPr>
          <p:spPr>
            <a:xfrm>
              <a:off x="20422150" y="24736398"/>
              <a:ext cx="964689" cy="383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90" b="1" dirty="0">
                  <a:solidFill>
                    <a:srgbClr val="5F924D"/>
                  </a:solidFill>
                </a:rPr>
                <a:t>ALT-801</a:t>
              </a:r>
            </a:p>
          </p:txBody>
        </p:sp>
        <p:cxnSp>
          <p:nvCxnSpPr>
            <p:cNvPr id="698" name="Straight Connector 697">
              <a:extLst>
                <a:ext uri="{FF2B5EF4-FFF2-40B4-BE49-F238E27FC236}">
                  <a16:creationId xmlns:a16="http://schemas.microsoft.com/office/drawing/2014/main" id="{C6CA6604-6E44-2949-9BB3-8E70B0D79C54}"/>
                </a:ext>
              </a:extLst>
            </p:cNvPr>
            <p:cNvCxnSpPr/>
            <p:nvPr/>
          </p:nvCxnSpPr>
          <p:spPr>
            <a:xfrm>
              <a:off x="19553280" y="21882820"/>
              <a:ext cx="0" cy="246432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E4363471-FD30-F44E-BFC4-C5E57B59A96E}"/>
                </a:ext>
              </a:extLst>
            </p:cNvPr>
            <p:cNvSpPr txBox="1"/>
            <p:nvPr/>
          </p:nvSpPr>
          <p:spPr>
            <a:xfrm>
              <a:off x="19762921" y="21601408"/>
              <a:ext cx="2965443" cy="383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9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Triglycerides (TG)</a:t>
              </a: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E6D4DD06-DAA7-7F45-9CDB-D9E9D218571E}"/>
                </a:ext>
              </a:extLst>
            </p:cNvPr>
            <p:cNvGrpSpPr/>
            <p:nvPr/>
          </p:nvGrpSpPr>
          <p:grpSpPr>
            <a:xfrm>
              <a:off x="18859500" y="21539020"/>
              <a:ext cx="4165600" cy="3213279"/>
              <a:chOff x="13728700" y="21539020"/>
              <a:chExt cx="4165600" cy="3213279"/>
            </a:xfrm>
          </p:grpSpPr>
          <p:graphicFrame>
            <p:nvGraphicFramePr>
              <p:cNvPr id="554" name="Chart 553" descr="Axis">
                <a:extLst>
                  <a:ext uri="{FF2B5EF4-FFF2-40B4-BE49-F238E27FC236}">
                    <a16:creationId xmlns:a16="http://schemas.microsoft.com/office/drawing/2014/main" id="{FC0D3D63-8941-AB41-B95C-F02A9A68795C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3969283" y="21539020"/>
              <a:ext cx="3763853" cy="321327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9"/>
              </a:graphicData>
            </a:graphic>
          </p:graphicFrame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1EFFD99B-69A8-0B46-8263-BBA7ECD37DAA}"/>
                  </a:ext>
                </a:extLst>
              </p:cNvPr>
              <p:cNvSpPr/>
              <p:nvPr/>
            </p:nvSpPr>
            <p:spPr>
              <a:xfrm>
                <a:off x="13728700" y="24384000"/>
                <a:ext cx="4165600" cy="2921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0" name="TextBox 669">
              <a:extLst>
                <a:ext uri="{FF2B5EF4-FFF2-40B4-BE49-F238E27FC236}">
                  <a16:creationId xmlns:a16="http://schemas.microsoft.com/office/drawing/2014/main" id="{99A1D7FA-828F-E640-BD21-9A512D4FEFBF}"/>
                </a:ext>
              </a:extLst>
            </p:cNvPr>
            <p:cNvSpPr txBox="1"/>
            <p:nvPr/>
          </p:nvSpPr>
          <p:spPr>
            <a:xfrm>
              <a:off x="20624366" y="24380589"/>
              <a:ext cx="2425079" cy="38318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945" dirty="0">
                  <a:solidFill>
                    <a:schemeClr val="tx2">
                      <a:lumMod val="50000"/>
                    </a:schemeClr>
                  </a:solidFill>
                </a:rPr>
                <a:t>semaglutide</a:t>
              </a:r>
              <a:br>
                <a:rPr lang="en-US" sz="945" dirty="0">
                  <a:solidFill>
                    <a:schemeClr val="tx2">
                      <a:lumMod val="50000"/>
                    </a:schemeClr>
                  </a:solidFill>
                </a:rPr>
              </a:br>
              <a:r>
                <a:rPr lang="en-US" sz="945" dirty="0">
                  <a:solidFill>
                    <a:schemeClr val="tx2">
                      <a:lumMod val="50000"/>
                    </a:schemeClr>
                  </a:solidFill>
                </a:rPr>
                <a:t>10nmol/kg</a:t>
              </a:r>
            </a:p>
          </p:txBody>
        </p:sp>
        <p:cxnSp>
          <p:nvCxnSpPr>
            <p:cNvPr id="665" name="Straight Connector 664">
              <a:extLst>
                <a:ext uri="{FF2B5EF4-FFF2-40B4-BE49-F238E27FC236}">
                  <a16:creationId xmlns:a16="http://schemas.microsoft.com/office/drawing/2014/main" id="{11D5CB4B-0F00-2D4C-98D7-E5D7D43E93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637363" y="24030592"/>
              <a:ext cx="11353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6" name="TextBox 665">
              <a:extLst>
                <a:ext uri="{FF2B5EF4-FFF2-40B4-BE49-F238E27FC236}">
                  <a16:creationId xmlns:a16="http://schemas.microsoft.com/office/drawing/2014/main" id="{A867BC34-B767-494B-9D2B-5E0608DDABD6}"/>
                </a:ext>
              </a:extLst>
            </p:cNvPr>
            <p:cNvSpPr txBox="1"/>
            <p:nvPr/>
          </p:nvSpPr>
          <p:spPr>
            <a:xfrm>
              <a:off x="19303277" y="24380589"/>
              <a:ext cx="1223528" cy="2377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945" dirty="0">
                  <a:solidFill>
                    <a:schemeClr val="tx2">
                      <a:lumMod val="50000"/>
                    </a:schemeClr>
                  </a:solidFill>
                </a:rPr>
                <a:t>vehicle</a:t>
              </a:r>
            </a:p>
          </p:txBody>
        </p:sp>
        <p:sp>
          <p:nvSpPr>
            <p:cNvPr id="667" name="TextBox 666">
              <a:extLst>
                <a:ext uri="{FF2B5EF4-FFF2-40B4-BE49-F238E27FC236}">
                  <a16:creationId xmlns:a16="http://schemas.microsoft.com/office/drawing/2014/main" id="{E3E3479E-FE90-4D46-BDB5-40C53AB0DB59}"/>
                </a:ext>
              </a:extLst>
            </p:cNvPr>
            <p:cNvSpPr txBox="1"/>
            <p:nvPr/>
          </p:nvSpPr>
          <p:spPr>
            <a:xfrm>
              <a:off x="19940843" y="24369953"/>
              <a:ext cx="1319622" cy="2377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945" dirty="0">
                  <a:solidFill>
                    <a:srgbClr val="678057"/>
                  </a:solidFill>
                </a:rPr>
                <a:t>5nmol/kg</a:t>
              </a:r>
            </a:p>
          </p:txBody>
        </p:sp>
        <p:sp>
          <p:nvSpPr>
            <p:cNvPr id="668" name="TextBox 667">
              <a:extLst>
                <a:ext uri="{FF2B5EF4-FFF2-40B4-BE49-F238E27FC236}">
                  <a16:creationId xmlns:a16="http://schemas.microsoft.com/office/drawing/2014/main" id="{14052A50-B13F-5D45-A08B-F05B52A1E064}"/>
                </a:ext>
              </a:extLst>
            </p:cNvPr>
            <p:cNvSpPr txBox="1"/>
            <p:nvPr/>
          </p:nvSpPr>
          <p:spPr>
            <a:xfrm>
              <a:off x="19940847" y="24380589"/>
              <a:ext cx="2555091" cy="2377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945" dirty="0">
                  <a:solidFill>
                    <a:srgbClr val="678057"/>
                  </a:solidFill>
                </a:rPr>
                <a:t>10nmol/kg</a:t>
              </a:r>
            </a:p>
          </p:txBody>
        </p:sp>
        <p:sp>
          <p:nvSpPr>
            <p:cNvPr id="700" name="TextBox 699">
              <a:extLst>
                <a:ext uri="{FF2B5EF4-FFF2-40B4-BE49-F238E27FC236}">
                  <a16:creationId xmlns:a16="http://schemas.microsoft.com/office/drawing/2014/main" id="{EA781962-9BE7-0E4D-9A7B-C476A016C97B}"/>
                </a:ext>
              </a:extLst>
            </p:cNvPr>
            <p:cNvSpPr txBox="1"/>
            <p:nvPr/>
          </p:nvSpPr>
          <p:spPr>
            <a:xfrm rot="16200000">
              <a:off x="16969171" y="23191911"/>
              <a:ext cx="3988958" cy="383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9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Liver TG content (mg/liver)</a:t>
              </a:r>
            </a:p>
          </p:txBody>
        </p:sp>
        <p:sp>
          <p:nvSpPr>
            <p:cNvPr id="661" name="Rounded Rectangle 660">
              <a:extLst>
                <a:ext uri="{FF2B5EF4-FFF2-40B4-BE49-F238E27FC236}">
                  <a16:creationId xmlns:a16="http://schemas.microsoft.com/office/drawing/2014/main" id="{027DB479-E8F0-0548-B7DD-DB68CD8C1A5E}"/>
                </a:ext>
              </a:extLst>
            </p:cNvPr>
            <p:cNvSpPr/>
            <p:nvPr/>
          </p:nvSpPr>
          <p:spPr>
            <a:xfrm flipV="1">
              <a:off x="20252219" y="22240859"/>
              <a:ext cx="1289968" cy="3103796"/>
            </a:xfrm>
            <a:prstGeom prst="roundRect">
              <a:avLst>
                <a:gd name="adj" fmla="val 7853"/>
              </a:avLst>
            </a:prstGeom>
            <a:gradFill>
              <a:gsLst>
                <a:gs pos="71007">
                  <a:srgbClr val="FAFCF7">
                    <a:alpha val="0"/>
                  </a:srgbClr>
                </a:gs>
                <a:gs pos="1000">
                  <a:srgbClr val="7FB837">
                    <a:alpha val="3200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2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6214A1D-8ABF-0347-8649-3E37A031D4BA}"/>
                </a:ext>
              </a:extLst>
            </p:cNvPr>
            <p:cNvSpPr/>
            <p:nvPr/>
          </p:nvSpPr>
          <p:spPr>
            <a:xfrm>
              <a:off x="21476473" y="22597607"/>
              <a:ext cx="667910" cy="469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104856B-06EF-7B42-9334-7C1A6F32B1EC}"/>
                </a:ext>
              </a:extLst>
            </p:cNvPr>
            <p:cNvSpPr/>
            <p:nvPr/>
          </p:nvSpPr>
          <p:spPr>
            <a:xfrm>
              <a:off x="21605361" y="23632633"/>
              <a:ext cx="467832" cy="70174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94C8E13-BFE4-FC4D-9CDB-341D56192874}"/>
                </a:ext>
              </a:extLst>
            </p:cNvPr>
            <p:cNvSpPr/>
            <p:nvPr/>
          </p:nvSpPr>
          <p:spPr>
            <a:xfrm>
              <a:off x="22207753" y="23015944"/>
              <a:ext cx="708838" cy="1431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5" name="TextBox 654">
            <a:extLst>
              <a:ext uri="{FF2B5EF4-FFF2-40B4-BE49-F238E27FC236}">
                <a16:creationId xmlns:a16="http://schemas.microsoft.com/office/drawing/2014/main" id="{52972714-34DF-F545-9F49-203844B7EBBC}"/>
              </a:ext>
            </a:extLst>
          </p:cNvPr>
          <p:cNvSpPr txBox="1"/>
          <p:nvPr/>
        </p:nvSpPr>
        <p:spPr>
          <a:xfrm>
            <a:off x="20279674" y="19871610"/>
            <a:ext cx="4329779" cy="383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45" dirty="0"/>
              <a:t>Mean (SE), 1-way ANOVA with Dunnett’s adjustment for multiplicity†† p &lt; .01, ††† p &lt; .001, ††††,  p &lt; .0001 vs. </a:t>
            </a:r>
            <a:r>
              <a:rPr lang="en-US" sz="945" b="1" dirty="0">
                <a:solidFill>
                  <a:srgbClr val="7FB837"/>
                </a:solidFill>
              </a:rPr>
              <a:t>ALT-801</a:t>
            </a:r>
            <a:r>
              <a:rPr lang="en-US" sz="945" dirty="0">
                <a:solidFill>
                  <a:srgbClr val="7FB837"/>
                </a:solidFill>
              </a:rPr>
              <a:t> </a:t>
            </a:r>
            <a:r>
              <a:rPr lang="en-US" sz="945" dirty="0"/>
              <a:t>10 nmol/kg  (n=11-12)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00AB0B-593C-6141-8D5E-A249C957D305}"/>
              </a:ext>
            </a:extLst>
          </p:cNvPr>
          <p:cNvGrpSpPr/>
          <p:nvPr/>
        </p:nvGrpSpPr>
        <p:grpSpPr>
          <a:xfrm>
            <a:off x="20151991" y="15927325"/>
            <a:ext cx="4107311" cy="3777164"/>
            <a:chOff x="21334221" y="21802159"/>
            <a:chExt cx="4107311" cy="3777164"/>
          </a:xfrm>
        </p:grpSpPr>
        <p:graphicFrame>
          <p:nvGraphicFramePr>
            <p:cNvPr id="555" name="Chart 554" descr="Axis">
              <a:extLst>
                <a:ext uri="{FF2B5EF4-FFF2-40B4-BE49-F238E27FC236}">
                  <a16:creationId xmlns:a16="http://schemas.microsoft.com/office/drawing/2014/main" id="{173593FA-6355-1146-9B5C-C8FF50F380BE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1586232" y="22040065"/>
            <a:ext cx="3788898" cy="29744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662" name="Rounded Rectangle 661">
              <a:extLst>
                <a:ext uri="{FF2B5EF4-FFF2-40B4-BE49-F238E27FC236}">
                  <a16:creationId xmlns:a16="http://schemas.microsoft.com/office/drawing/2014/main" id="{70D4ACC3-EF7D-6746-B5EA-B1401C6C5DB4}"/>
                </a:ext>
              </a:extLst>
            </p:cNvPr>
            <p:cNvSpPr/>
            <p:nvPr/>
          </p:nvSpPr>
          <p:spPr>
            <a:xfrm flipV="1">
              <a:off x="22691403" y="22533330"/>
              <a:ext cx="1322658" cy="3045993"/>
            </a:xfrm>
            <a:prstGeom prst="roundRect">
              <a:avLst>
                <a:gd name="adj" fmla="val 7853"/>
              </a:avLst>
            </a:prstGeom>
            <a:gradFill>
              <a:gsLst>
                <a:gs pos="71007">
                  <a:srgbClr val="FAFCF7">
                    <a:alpha val="0"/>
                  </a:srgbClr>
                </a:gs>
                <a:gs pos="1000">
                  <a:srgbClr val="7FB837">
                    <a:alpha val="3200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2"/>
            </a:p>
          </p:txBody>
        </p:sp>
        <p:sp>
          <p:nvSpPr>
            <p:cNvPr id="664" name="TextBox 663">
              <a:extLst>
                <a:ext uri="{FF2B5EF4-FFF2-40B4-BE49-F238E27FC236}">
                  <a16:creationId xmlns:a16="http://schemas.microsoft.com/office/drawing/2014/main" id="{2BBF4453-7C37-FF42-AEDA-78C98143AA39}"/>
                </a:ext>
              </a:extLst>
            </p:cNvPr>
            <p:cNvSpPr txBox="1"/>
            <p:nvPr/>
          </p:nvSpPr>
          <p:spPr>
            <a:xfrm>
              <a:off x="22816853" y="24997656"/>
              <a:ext cx="964689" cy="383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90" b="1" dirty="0">
                  <a:solidFill>
                    <a:srgbClr val="5F924D"/>
                  </a:solidFill>
                </a:rPr>
                <a:t>ALT-801</a:t>
              </a:r>
            </a:p>
          </p:txBody>
        </p:sp>
        <p:sp>
          <p:nvSpPr>
            <p:cNvPr id="695" name="TextBox 694">
              <a:extLst>
                <a:ext uri="{FF2B5EF4-FFF2-40B4-BE49-F238E27FC236}">
                  <a16:creationId xmlns:a16="http://schemas.microsoft.com/office/drawing/2014/main" id="{010EBC72-1713-AD41-AB33-8F6E3E79D68B}"/>
                </a:ext>
              </a:extLst>
            </p:cNvPr>
            <p:cNvSpPr txBox="1"/>
            <p:nvPr/>
          </p:nvSpPr>
          <p:spPr>
            <a:xfrm>
              <a:off x="23205470" y="24643409"/>
              <a:ext cx="936412" cy="2377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945" dirty="0">
                  <a:solidFill>
                    <a:srgbClr val="678057"/>
                  </a:solidFill>
                </a:rPr>
                <a:t>10nmol/kg</a:t>
              </a:r>
            </a:p>
          </p:txBody>
        </p:sp>
        <p:sp>
          <p:nvSpPr>
            <p:cNvPr id="697" name="TextBox 696">
              <a:extLst>
                <a:ext uri="{FF2B5EF4-FFF2-40B4-BE49-F238E27FC236}">
                  <a16:creationId xmlns:a16="http://schemas.microsoft.com/office/drawing/2014/main" id="{C066CE56-1F23-A440-9D41-0958AB38E6E6}"/>
                </a:ext>
              </a:extLst>
            </p:cNvPr>
            <p:cNvSpPr txBox="1"/>
            <p:nvPr/>
          </p:nvSpPr>
          <p:spPr>
            <a:xfrm>
              <a:off x="23785649" y="24634146"/>
              <a:ext cx="1172310" cy="38318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945" dirty="0">
                  <a:solidFill>
                    <a:schemeClr val="tx2">
                      <a:lumMod val="50000"/>
                    </a:schemeClr>
                  </a:solidFill>
                </a:rPr>
                <a:t>semaglutide</a:t>
              </a:r>
              <a:br>
                <a:rPr lang="en-US" sz="945" dirty="0">
                  <a:solidFill>
                    <a:schemeClr val="tx2">
                      <a:lumMod val="50000"/>
                    </a:schemeClr>
                  </a:solidFill>
                </a:rPr>
              </a:br>
              <a:r>
                <a:rPr lang="en-US" sz="945" dirty="0">
                  <a:solidFill>
                    <a:schemeClr val="tx2">
                      <a:lumMod val="50000"/>
                    </a:schemeClr>
                  </a:solidFill>
                </a:rPr>
                <a:t>10nmol/kg</a:t>
              </a:r>
            </a:p>
          </p:txBody>
        </p:sp>
        <p:cxnSp>
          <p:nvCxnSpPr>
            <p:cNvPr id="699" name="Straight Connector 698">
              <a:extLst>
                <a:ext uri="{FF2B5EF4-FFF2-40B4-BE49-F238E27FC236}">
                  <a16:creationId xmlns:a16="http://schemas.microsoft.com/office/drawing/2014/main" id="{933DED6F-8BEF-9B40-9134-F29D698B5A9C}"/>
                </a:ext>
              </a:extLst>
            </p:cNvPr>
            <p:cNvCxnSpPr>
              <a:cxnSpLocks/>
            </p:cNvCxnSpPr>
            <p:nvPr/>
          </p:nvCxnSpPr>
          <p:spPr>
            <a:xfrm>
              <a:off x="22051885" y="22218147"/>
              <a:ext cx="0" cy="2411014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1" name="TextBox 700">
              <a:extLst>
                <a:ext uri="{FF2B5EF4-FFF2-40B4-BE49-F238E27FC236}">
                  <a16:creationId xmlns:a16="http://schemas.microsoft.com/office/drawing/2014/main" id="{D03A8236-F587-2840-80F2-937200E7A29C}"/>
                </a:ext>
              </a:extLst>
            </p:cNvPr>
            <p:cNvSpPr txBox="1"/>
            <p:nvPr/>
          </p:nvSpPr>
          <p:spPr>
            <a:xfrm rot="16200000">
              <a:off x="19686308" y="23450072"/>
              <a:ext cx="3679007" cy="383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9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Liver TC content (mg/liver)</a:t>
              </a:r>
            </a:p>
          </p:txBody>
        </p:sp>
        <p:sp>
          <p:nvSpPr>
            <p:cNvPr id="751" name="TextBox 750">
              <a:extLst>
                <a:ext uri="{FF2B5EF4-FFF2-40B4-BE49-F238E27FC236}">
                  <a16:creationId xmlns:a16="http://schemas.microsoft.com/office/drawing/2014/main" id="{B9A1536C-B48C-6945-AB69-230D74BFC680}"/>
                </a:ext>
              </a:extLst>
            </p:cNvPr>
            <p:cNvSpPr txBox="1"/>
            <p:nvPr/>
          </p:nvSpPr>
          <p:spPr>
            <a:xfrm>
              <a:off x="22136468" y="21910792"/>
              <a:ext cx="3128543" cy="383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9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Total Cholesterol (TC)</a:t>
              </a:r>
            </a:p>
          </p:txBody>
        </p:sp>
        <p:sp>
          <p:nvSpPr>
            <p:cNvPr id="1117" name="Rectangle 1116">
              <a:extLst>
                <a:ext uri="{FF2B5EF4-FFF2-40B4-BE49-F238E27FC236}">
                  <a16:creationId xmlns:a16="http://schemas.microsoft.com/office/drawing/2014/main" id="{341E47DD-DBCD-884E-8F90-2092AE48A242}"/>
                </a:ext>
              </a:extLst>
            </p:cNvPr>
            <p:cNvSpPr/>
            <p:nvPr/>
          </p:nvSpPr>
          <p:spPr>
            <a:xfrm>
              <a:off x="23823102" y="22502215"/>
              <a:ext cx="667910" cy="469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2" name="Rectangle 1141">
              <a:extLst>
                <a:ext uri="{FF2B5EF4-FFF2-40B4-BE49-F238E27FC236}">
                  <a16:creationId xmlns:a16="http://schemas.microsoft.com/office/drawing/2014/main" id="{7349FE23-F616-054C-95B5-A454E3EA6786}"/>
                </a:ext>
              </a:extLst>
            </p:cNvPr>
            <p:cNvSpPr/>
            <p:nvPr/>
          </p:nvSpPr>
          <p:spPr>
            <a:xfrm>
              <a:off x="24088949" y="23818895"/>
              <a:ext cx="467832" cy="81161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TextBox 704">
              <a:extLst>
                <a:ext uri="{FF2B5EF4-FFF2-40B4-BE49-F238E27FC236}">
                  <a16:creationId xmlns:a16="http://schemas.microsoft.com/office/drawing/2014/main" id="{17B48966-7D63-704D-9CCD-BE7EB665453E}"/>
                </a:ext>
              </a:extLst>
            </p:cNvPr>
            <p:cNvSpPr txBox="1"/>
            <p:nvPr/>
          </p:nvSpPr>
          <p:spPr>
            <a:xfrm>
              <a:off x="24118979" y="23255762"/>
              <a:ext cx="428322" cy="237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4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††††</a:t>
              </a:r>
            </a:p>
          </p:txBody>
        </p:sp>
        <p:grpSp>
          <p:nvGrpSpPr>
            <p:cNvPr id="1143" name="Group 1142">
              <a:extLst>
                <a:ext uri="{FF2B5EF4-FFF2-40B4-BE49-F238E27FC236}">
                  <a16:creationId xmlns:a16="http://schemas.microsoft.com/office/drawing/2014/main" id="{0EA044D7-A118-FF42-9D10-FAE735E96D21}"/>
                </a:ext>
              </a:extLst>
            </p:cNvPr>
            <p:cNvGrpSpPr/>
            <p:nvPr/>
          </p:nvGrpSpPr>
          <p:grpSpPr>
            <a:xfrm>
              <a:off x="24290966" y="23740919"/>
              <a:ext cx="72000" cy="170121"/>
              <a:chOff x="17533089" y="23154163"/>
              <a:chExt cx="72000" cy="170121"/>
            </a:xfrm>
          </p:grpSpPr>
          <p:cxnSp>
            <p:nvCxnSpPr>
              <p:cNvPr id="1144" name="Straight Connector 1143">
                <a:extLst>
                  <a:ext uri="{FF2B5EF4-FFF2-40B4-BE49-F238E27FC236}">
                    <a16:creationId xmlns:a16="http://schemas.microsoft.com/office/drawing/2014/main" id="{EB8D7357-65C7-994F-B879-A45E5DBF85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69089" y="23154163"/>
                <a:ext cx="0" cy="1701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5" name="Straight Connector 1144">
                <a:extLst>
                  <a:ext uri="{FF2B5EF4-FFF2-40B4-BE49-F238E27FC236}">
                    <a16:creationId xmlns:a16="http://schemas.microsoft.com/office/drawing/2014/main" id="{FA2AF935-BEE6-1C48-BC38-78C84786B41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7569089" y="23118164"/>
                <a:ext cx="0" cy="72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47" name="TextBox 1146">
              <a:extLst>
                <a:ext uri="{FF2B5EF4-FFF2-40B4-BE49-F238E27FC236}">
                  <a16:creationId xmlns:a16="http://schemas.microsoft.com/office/drawing/2014/main" id="{D02EC4C3-0B36-F241-BBC9-13E275C3EC34}"/>
                </a:ext>
              </a:extLst>
            </p:cNvPr>
            <p:cNvSpPr txBox="1"/>
            <p:nvPr/>
          </p:nvSpPr>
          <p:spPr>
            <a:xfrm>
              <a:off x="22561457" y="24634146"/>
              <a:ext cx="936412" cy="2377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945" dirty="0">
                  <a:solidFill>
                    <a:srgbClr val="678057"/>
                  </a:solidFill>
                </a:rPr>
                <a:t>5nmol/kg</a:t>
              </a:r>
            </a:p>
          </p:txBody>
        </p:sp>
        <p:sp>
          <p:nvSpPr>
            <p:cNvPr id="1148" name="TextBox 1147">
              <a:extLst>
                <a:ext uri="{FF2B5EF4-FFF2-40B4-BE49-F238E27FC236}">
                  <a16:creationId xmlns:a16="http://schemas.microsoft.com/office/drawing/2014/main" id="{48A69B22-0787-744C-934B-FC56568B02A0}"/>
                </a:ext>
              </a:extLst>
            </p:cNvPr>
            <p:cNvSpPr txBox="1"/>
            <p:nvPr/>
          </p:nvSpPr>
          <p:spPr>
            <a:xfrm>
              <a:off x="21765120" y="24614482"/>
              <a:ext cx="1172310" cy="2377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945" dirty="0">
                  <a:solidFill>
                    <a:schemeClr val="tx2">
                      <a:lumMod val="50000"/>
                    </a:schemeClr>
                  </a:solidFill>
                </a:rPr>
                <a:t>vehicle</a:t>
              </a:r>
            </a:p>
          </p:txBody>
        </p:sp>
        <p:sp>
          <p:nvSpPr>
            <p:cNvPr id="1158" name="Rectangle 1157">
              <a:extLst>
                <a:ext uri="{FF2B5EF4-FFF2-40B4-BE49-F238E27FC236}">
                  <a16:creationId xmlns:a16="http://schemas.microsoft.com/office/drawing/2014/main" id="{194FBED5-04A3-DD46-9C12-D9BED78954D3}"/>
                </a:ext>
              </a:extLst>
            </p:cNvPr>
            <p:cNvSpPr/>
            <p:nvPr/>
          </p:nvSpPr>
          <p:spPr>
            <a:xfrm>
              <a:off x="24732694" y="23311112"/>
              <a:ext cx="708838" cy="16267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84" name="Straight Connector 783">
            <a:extLst>
              <a:ext uri="{FF2B5EF4-FFF2-40B4-BE49-F238E27FC236}">
                <a16:creationId xmlns:a16="http://schemas.microsoft.com/office/drawing/2014/main" id="{4D314540-B31E-8546-915A-6BBD0AFF12C2}"/>
              </a:ext>
            </a:extLst>
          </p:cNvPr>
          <p:cNvCxnSpPr>
            <a:cxnSpLocks/>
          </p:cNvCxnSpPr>
          <p:nvPr/>
        </p:nvCxnSpPr>
        <p:spPr>
          <a:xfrm>
            <a:off x="21182745" y="18750466"/>
            <a:ext cx="2665136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D20258F-81D5-C748-850B-E25FE4AA19B9}"/>
              </a:ext>
            </a:extLst>
          </p:cNvPr>
          <p:cNvGrpSpPr/>
          <p:nvPr/>
        </p:nvGrpSpPr>
        <p:grpSpPr>
          <a:xfrm>
            <a:off x="23933591" y="15753348"/>
            <a:ext cx="5312094" cy="3985153"/>
            <a:chOff x="23933591" y="15753348"/>
            <a:chExt cx="5312094" cy="398515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589976B-B4FB-A84F-BB92-0BBC53A78E98}"/>
                </a:ext>
              </a:extLst>
            </p:cNvPr>
            <p:cNvGrpSpPr/>
            <p:nvPr/>
          </p:nvGrpSpPr>
          <p:grpSpPr>
            <a:xfrm>
              <a:off x="23933591" y="15753348"/>
              <a:ext cx="4858011" cy="3985153"/>
              <a:chOff x="24698329" y="21912575"/>
              <a:chExt cx="4331597" cy="3620549"/>
            </a:xfrm>
          </p:grpSpPr>
          <p:graphicFrame>
            <p:nvGraphicFramePr>
              <p:cNvPr id="553" name="Chart 552" descr="Axis">
                <a:extLst>
                  <a:ext uri="{FF2B5EF4-FFF2-40B4-BE49-F238E27FC236}">
                    <a16:creationId xmlns:a16="http://schemas.microsoft.com/office/drawing/2014/main" id="{28A42CFF-2BB1-AC41-AF96-8B8CC64089EA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990070" y="22168722"/>
              <a:ext cx="3591138" cy="285268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1"/>
              </a:graphicData>
            </a:graphic>
          </p:graphicFrame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D646980-4EDF-5A4C-9C32-E53C98B680A9}"/>
                  </a:ext>
                </a:extLst>
              </p:cNvPr>
              <p:cNvSpPr txBox="1"/>
              <p:nvPr/>
            </p:nvSpPr>
            <p:spPr>
              <a:xfrm rot="16200000">
                <a:off x="23295015" y="23431417"/>
                <a:ext cx="3420867" cy="383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9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Liver weight (g)</a:t>
                </a: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2B898AB8-3D8B-764F-9CEA-34FBB60DC0B9}"/>
                  </a:ext>
                </a:extLst>
              </p:cNvPr>
              <p:cNvCxnSpPr/>
              <p:nvPr/>
            </p:nvCxnSpPr>
            <p:spPr>
              <a:xfrm>
                <a:off x="25385991" y="22458511"/>
                <a:ext cx="0" cy="2188248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5163537-B07F-434C-9C69-772057519AEA}"/>
                  </a:ext>
                </a:extLst>
              </p:cNvPr>
              <p:cNvSpPr txBox="1"/>
              <p:nvPr/>
            </p:nvSpPr>
            <p:spPr>
              <a:xfrm>
                <a:off x="27391841" y="22504706"/>
                <a:ext cx="428320" cy="237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4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††††</a:t>
                </a:r>
              </a:p>
            </p:txBody>
          </p:sp>
          <p:sp>
            <p:nvSpPr>
              <p:cNvPr id="656" name="TextBox 655">
                <a:extLst>
                  <a:ext uri="{FF2B5EF4-FFF2-40B4-BE49-F238E27FC236}">
                    <a16:creationId xmlns:a16="http://schemas.microsoft.com/office/drawing/2014/main" id="{A844247C-33C0-6D4D-84D2-0B9C94091265}"/>
                  </a:ext>
                </a:extLst>
              </p:cNvPr>
              <p:cNvSpPr txBox="1"/>
              <p:nvPr/>
            </p:nvSpPr>
            <p:spPr>
              <a:xfrm>
                <a:off x="27426999" y="23444418"/>
                <a:ext cx="306494" cy="237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4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††</a:t>
                </a:r>
              </a:p>
            </p:txBody>
          </p:sp>
          <p:sp>
            <p:nvSpPr>
              <p:cNvPr id="719" name="Rounded Rectangle 718">
                <a:extLst>
                  <a:ext uri="{FF2B5EF4-FFF2-40B4-BE49-F238E27FC236}">
                    <a16:creationId xmlns:a16="http://schemas.microsoft.com/office/drawing/2014/main" id="{BBD42656-D4A8-094D-9641-7B3D1FCA6F93}"/>
                  </a:ext>
                </a:extLst>
              </p:cNvPr>
              <p:cNvSpPr/>
              <p:nvPr/>
            </p:nvSpPr>
            <p:spPr>
              <a:xfrm flipV="1">
                <a:off x="25952737" y="22777038"/>
                <a:ext cx="1376398" cy="2756086"/>
              </a:xfrm>
              <a:prstGeom prst="roundRect">
                <a:avLst>
                  <a:gd name="adj" fmla="val 7853"/>
                </a:avLst>
              </a:prstGeom>
              <a:gradFill>
                <a:gsLst>
                  <a:gs pos="71007">
                    <a:srgbClr val="FAFCF7">
                      <a:alpha val="0"/>
                    </a:srgbClr>
                  </a:gs>
                  <a:gs pos="1000">
                    <a:srgbClr val="7FB837">
                      <a:alpha val="32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2"/>
              </a:p>
            </p:txBody>
          </p:sp>
          <p:sp>
            <p:nvSpPr>
              <p:cNvPr id="648" name="TextBox 647">
                <a:extLst>
                  <a:ext uri="{FF2B5EF4-FFF2-40B4-BE49-F238E27FC236}">
                    <a16:creationId xmlns:a16="http://schemas.microsoft.com/office/drawing/2014/main" id="{7668735E-C3ED-734F-931D-5A564EA5718D}"/>
                  </a:ext>
                </a:extLst>
              </p:cNvPr>
              <p:cNvSpPr txBox="1"/>
              <p:nvPr/>
            </p:nvSpPr>
            <p:spPr>
              <a:xfrm>
                <a:off x="25183578" y="24649235"/>
                <a:ext cx="1113519" cy="23775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en-US" sz="945" dirty="0">
                    <a:solidFill>
                      <a:schemeClr val="tx2">
                        <a:lumMod val="50000"/>
                      </a:schemeClr>
                    </a:solidFill>
                  </a:rPr>
                  <a:t>vehicle</a:t>
                </a:r>
              </a:p>
            </p:txBody>
          </p:sp>
          <p:sp>
            <p:nvSpPr>
              <p:cNvPr id="649" name="TextBox 648">
                <a:extLst>
                  <a:ext uri="{FF2B5EF4-FFF2-40B4-BE49-F238E27FC236}">
                    <a16:creationId xmlns:a16="http://schemas.microsoft.com/office/drawing/2014/main" id="{1A70D747-AE24-D444-96CB-EE30D15E1FFD}"/>
                  </a:ext>
                </a:extLst>
              </p:cNvPr>
              <p:cNvSpPr txBox="1"/>
              <p:nvPr/>
            </p:nvSpPr>
            <p:spPr>
              <a:xfrm>
                <a:off x="25763822" y="24627966"/>
                <a:ext cx="1200975" cy="23775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en-US" sz="945" dirty="0">
                    <a:solidFill>
                      <a:srgbClr val="678057"/>
                    </a:solidFill>
                  </a:rPr>
                  <a:t>5nmol/kg</a:t>
                </a:r>
              </a:p>
            </p:txBody>
          </p:sp>
          <p:sp>
            <p:nvSpPr>
              <p:cNvPr id="652" name="TextBox 651">
                <a:extLst>
                  <a:ext uri="{FF2B5EF4-FFF2-40B4-BE49-F238E27FC236}">
                    <a16:creationId xmlns:a16="http://schemas.microsoft.com/office/drawing/2014/main" id="{9FAB03C2-1483-3C40-82DC-E047321A71FA}"/>
                  </a:ext>
                </a:extLst>
              </p:cNvPr>
              <p:cNvSpPr txBox="1"/>
              <p:nvPr/>
            </p:nvSpPr>
            <p:spPr>
              <a:xfrm>
                <a:off x="26944034" y="24620435"/>
                <a:ext cx="1297171" cy="38318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en-US" sz="945" dirty="0">
                    <a:solidFill>
                      <a:schemeClr val="tx2">
                        <a:lumMod val="50000"/>
                      </a:schemeClr>
                    </a:solidFill>
                  </a:rPr>
                  <a:t>semaglutide</a:t>
                </a:r>
                <a:br>
                  <a:rPr lang="en-US" sz="945" dirty="0">
                    <a:solidFill>
                      <a:schemeClr val="tx2">
                        <a:lumMod val="50000"/>
                      </a:schemeClr>
                    </a:solidFill>
                  </a:rPr>
                </a:br>
                <a:r>
                  <a:rPr lang="en-US" sz="945" dirty="0">
                    <a:solidFill>
                      <a:schemeClr val="tx2">
                        <a:lumMod val="50000"/>
                      </a:schemeClr>
                    </a:solidFill>
                  </a:rPr>
                  <a:t>10nmol/kg</a:t>
                </a:r>
              </a:p>
            </p:txBody>
          </p:sp>
          <p:cxnSp>
            <p:nvCxnSpPr>
              <p:cNvPr id="654" name="Straight Connector 653">
                <a:extLst>
                  <a:ext uri="{FF2B5EF4-FFF2-40B4-BE49-F238E27FC236}">
                    <a16:creationId xmlns:a16="http://schemas.microsoft.com/office/drawing/2014/main" id="{2297F02C-0D7D-E348-93A2-812404A54AA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7037665" y="22981234"/>
                <a:ext cx="0" cy="3303352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TextBox 649">
                <a:extLst>
                  <a:ext uri="{FF2B5EF4-FFF2-40B4-BE49-F238E27FC236}">
                    <a16:creationId xmlns:a16="http://schemas.microsoft.com/office/drawing/2014/main" id="{E5C035E2-F853-2C46-AD3A-CD07BFBC50E8}"/>
                  </a:ext>
                </a:extLst>
              </p:cNvPr>
              <p:cNvSpPr txBox="1"/>
              <p:nvPr/>
            </p:nvSpPr>
            <p:spPr>
              <a:xfrm>
                <a:off x="26487656" y="24622434"/>
                <a:ext cx="973642" cy="23775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en-US" sz="945" dirty="0">
                    <a:solidFill>
                      <a:srgbClr val="678057"/>
                    </a:solidFill>
                  </a:rPr>
                  <a:t>10nmol/kg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83297A9-82E6-B842-860C-78E0CA28160F}"/>
                  </a:ext>
                </a:extLst>
              </p:cNvPr>
              <p:cNvSpPr txBox="1"/>
              <p:nvPr/>
            </p:nvSpPr>
            <p:spPr>
              <a:xfrm>
                <a:off x="26158490" y="24868353"/>
                <a:ext cx="964689" cy="3831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90" b="1" dirty="0">
                    <a:solidFill>
                      <a:srgbClr val="5F924D"/>
                    </a:solidFill>
                  </a:rPr>
                  <a:t>ALT-801</a:t>
                </a:r>
              </a:p>
            </p:txBody>
          </p:sp>
          <p:sp>
            <p:nvSpPr>
              <p:cNvPr id="756" name="TextBox 755">
                <a:extLst>
                  <a:ext uri="{FF2B5EF4-FFF2-40B4-BE49-F238E27FC236}">
                    <a16:creationId xmlns:a16="http://schemas.microsoft.com/office/drawing/2014/main" id="{86E0530D-CC59-7E40-954F-64A53C26C3C5}"/>
                  </a:ext>
                </a:extLst>
              </p:cNvPr>
              <p:cNvSpPr txBox="1"/>
              <p:nvPr/>
            </p:nvSpPr>
            <p:spPr>
              <a:xfrm>
                <a:off x="24698329" y="22167401"/>
                <a:ext cx="4331597" cy="348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9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Liver Weight</a:t>
                </a:r>
              </a:p>
            </p:txBody>
          </p:sp>
          <p:sp>
            <p:nvSpPr>
              <p:cNvPr id="1126" name="Rectangle 1125">
                <a:extLst>
                  <a:ext uri="{FF2B5EF4-FFF2-40B4-BE49-F238E27FC236}">
                    <a16:creationId xmlns:a16="http://schemas.microsoft.com/office/drawing/2014/main" id="{1BC96CC9-DDEA-7C47-A30A-6E6A95B1A465}"/>
                  </a:ext>
                </a:extLst>
              </p:cNvPr>
              <p:cNvSpPr/>
              <p:nvPr/>
            </p:nvSpPr>
            <p:spPr>
              <a:xfrm>
                <a:off x="27264704" y="22423231"/>
                <a:ext cx="649356" cy="6175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6" name="Rectangle 1145">
                <a:extLst>
                  <a:ext uri="{FF2B5EF4-FFF2-40B4-BE49-F238E27FC236}">
                    <a16:creationId xmlns:a16="http://schemas.microsoft.com/office/drawing/2014/main" id="{F7A93153-C9A7-8C4A-8D38-B1DBC0996F50}"/>
                  </a:ext>
                </a:extLst>
              </p:cNvPr>
              <p:cNvSpPr/>
              <p:nvPr/>
            </p:nvSpPr>
            <p:spPr>
              <a:xfrm>
                <a:off x="27927837" y="23310303"/>
                <a:ext cx="708838" cy="16267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4" name="Rectangle 1153">
                <a:extLst>
                  <a:ext uri="{FF2B5EF4-FFF2-40B4-BE49-F238E27FC236}">
                    <a16:creationId xmlns:a16="http://schemas.microsoft.com/office/drawing/2014/main" id="{973741EC-3D5E-EB4B-BF88-04D4FA8DE120}"/>
                  </a:ext>
                </a:extLst>
              </p:cNvPr>
              <p:cNvSpPr/>
              <p:nvPr/>
            </p:nvSpPr>
            <p:spPr>
              <a:xfrm>
                <a:off x="27354976" y="23900944"/>
                <a:ext cx="467832" cy="735848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55" name="Group 1154">
                <a:extLst>
                  <a:ext uri="{FF2B5EF4-FFF2-40B4-BE49-F238E27FC236}">
                    <a16:creationId xmlns:a16="http://schemas.microsoft.com/office/drawing/2014/main" id="{22097C65-5F81-4E48-B13A-1222E6B5B0E3}"/>
                  </a:ext>
                </a:extLst>
              </p:cNvPr>
              <p:cNvGrpSpPr/>
              <p:nvPr/>
            </p:nvGrpSpPr>
            <p:grpSpPr>
              <a:xfrm>
                <a:off x="27565301" y="23860495"/>
                <a:ext cx="72000" cy="170121"/>
                <a:chOff x="17533089" y="23154163"/>
                <a:chExt cx="72000" cy="170121"/>
              </a:xfrm>
            </p:grpSpPr>
            <p:cxnSp>
              <p:nvCxnSpPr>
                <p:cNvPr id="1156" name="Straight Connector 1155">
                  <a:extLst>
                    <a:ext uri="{FF2B5EF4-FFF2-40B4-BE49-F238E27FC236}">
                      <a16:creationId xmlns:a16="http://schemas.microsoft.com/office/drawing/2014/main" id="{6C6B0F8B-6C3C-BC49-8833-7CE1AB307B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569089" y="23154163"/>
                  <a:ext cx="0" cy="17012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7" name="Straight Connector 1156">
                  <a:extLst>
                    <a:ext uri="{FF2B5EF4-FFF2-40B4-BE49-F238E27FC236}">
                      <a16:creationId xmlns:a16="http://schemas.microsoft.com/office/drawing/2014/main" id="{8084794A-C203-124B-A94D-0B8397F9B5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7569089" y="23118164"/>
                  <a:ext cx="0" cy="72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EECBE53-02A7-F940-BF2A-29A56571C2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85991" y="24162021"/>
                <a:ext cx="2824163" cy="0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A844466-D79F-0C42-9659-9F53AA079E31}"/>
                </a:ext>
              </a:extLst>
            </p:cNvPr>
            <p:cNvSpPr txBox="1"/>
            <p:nvPr/>
          </p:nvSpPr>
          <p:spPr>
            <a:xfrm>
              <a:off x="27882784" y="18094126"/>
              <a:ext cx="1362901" cy="383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45" b="1" dirty="0"/>
                <a:t>chow-fed </a:t>
              </a:r>
              <a:br>
                <a:rPr lang="en-US" sz="945" b="1" dirty="0"/>
              </a:br>
              <a:r>
                <a:rPr lang="en-US" sz="945" b="1" dirty="0"/>
                <a:t>lean normal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409E4D-F335-FC4D-A625-B34F168A46AE}"/>
                </a:ext>
              </a:extLst>
            </p:cNvPr>
            <p:cNvSpPr txBox="1"/>
            <p:nvPr/>
          </p:nvSpPr>
          <p:spPr>
            <a:xfrm>
              <a:off x="24351916" y="18624884"/>
              <a:ext cx="4812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0</a:t>
              </a:r>
            </a:p>
          </p:txBody>
        </p:sp>
        <p:sp>
          <p:nvSpPr>
            <p:cNvPr id="692" name="TextBox 691">
              <a:extLst>
                <a:ext uri="{FF2B5EF4-FFF2-40B4-BE49-F238E27FC236}">
                  <a16:creationId xmlns:a16="http://schemas.microsoft.com/office/drawing/2014/main" id="{F2FAA67B-DB1C-AF47-BCBF-60999601DB16}"/>
                </a:ext>
              </a:extLst>
            </p:cNvPr>
            <p:cNvSpPr txBox="1"/>
            <p:nvPr/>
          </p:nvSpPr>
          <p:spPr>
            <a:xfrm>
              <a:off x="24351916" y="18247895"/>
              <a:ext cx="4812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1</a:t>
              </a:r>
            </a:p>
          </p:txBody>
        </p:sp>
        <p:sp>
          <p:nvSpPr>
            <p:cNvPr id="693" name="TextBox 692">
              <a:extLst>
                <a:ext uri="{FF2B5EF4-FFF2-40B4-BE49-F238E27FC236}">
                  <a16:creationId xmlns:a16="http://schemas.microsoft.com/office/drawing/2014/main" id="{B455C000-3EF8-B04F-8933-3863DE0B3DF9}"/>
                </a:ext>
              </a:extLst>
            </p:cNvPr>
            <p:cNvSpPr txBox="1"/>
            <p:nvPr/>
          </p:nvSpPr>
          <p:spPr>
            <a:xfrm>
              <a:off x="24351916" y="17870906"/>
              <a:ext cx="4812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2</a:t>
              </a:r>
            </a:p>
          </p:txBody>
        </p:sp>
        <p:sp>
          <p:nvSpPr>
            <p:cNvPr id="694" name="TextBox 693">
              <a:extLst>
                <a:ext uri="{FF2B5EF4-FFF2-40B4-BE49-F238E27FC236}">
                  <a16:creationId xmlns:a16="http://schemas.microsoft.com/office/drawing/2014/main" id="{7E838DCB-DADD-9A44-8C5A-C1761C5DAD97}"/>
                </a:ext>
              </a:extLst>
            </p:cNvPr>
            <p:cNvSpPr txBox="1"/>
            <p:nvPr/>
          </p:nvSpPr>
          <p:spPr>
            <a:xfrm>
              <a:off x="24351916" y="17493917"/>
              <a:ext cx="4812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3</a:t>
              </a:r>
            </a:p>
          </p:txBody>
        </p:sp>
        <p:sp>
          <p:nvSpPr>
            <p:cNvPr id="707" name="TextBox 706">
              <a:extLst>
                <a:ext uri="{FF2B5EF4-FFF2-40B4-BE49-F238E27FC236}">
                  <a16:creationId xmlns:a16="http://schemas.microsoft.com/office/drawing/2014/main" id="{1D38636B-A336-7040-B28F-4896A69B3015}"/>
                </a:ext>
              </a:extLst>
            </p:cNvPr>
            <p:cNvSpPr txBox="1"/>
            <p:nvPr/>
          </p:nvSpPr>
          <p:spPr>
            <a:xfrm>
              <a:off x="24351916" y="17116928"/>
              <a:ext cx="4812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4</a:t>
              </a:r>
            </a:p>
          </p:txBody>
        </p:sp>
        <p:sp>
          <p:nvSpPr>
            <p:cNvPr id="711" name="TextBox 710">
              <a:extLst>
                <a:ext uri="{FF2B5EF4-FFF2-40B4-BE49-F238E27FC236}">
                  <a16:creationId xmlns:a16="http://schemas.microsoft.com/office/drawing/2014/main" id="{82F70E54-3AD4-AD4F-B6AA-07F9276812AC}"/>
                </a:ext>
              </a:extLst>
            </p:cNvPr>
            <p:cNvSpPr txBox="1"/>
            <p:nvPr/>
          </p:nvSpPr>
          <p:spPr>
            <a:xfrm>
              <a:off x="24351916" y="16739939"/>
              <a:ext cx="4812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5</a:t>
              </a:r>
            </a:p>
          </p:txBody>
        </p:sp>
        <p:sp>
          <p:nvSpPr>
            <p:cNvPr id="713" name="TextBox 712">
              <a:extLst>
                <a:ext uri="{FF2B5EF4-FFF2-40B4-BE49-F238E27FC236}">
                  <a16:creationId xmlns:a16="http://schemas.microsoft.com/office/drawing/2014/main" id="{565839F9-90C7-324C-8167-A4C6DF6AEA4E}"/>
                </a:ext>
              </a:extLst>
            </p:cNvPr>
            <p:cNvSpPr txBox="1"/>
            <p:nvPr/>
          </p:nvSpPr>
          <p:spPr>
            <a:xfrm>
              <a:off x="24351916" y="16362950"/>
              <a:ext cx="4812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6</a:t>
              </a:r>
            </a:p>
          </p:txBody>
        </p:sp>
      </p:grpSp>
      <p:sp>
        <p:nvSpPr>
          <p:cNvPr id="658" name="TextBox 657">
            <a:extLst>
              <a:ext uri="{FF2B5EF4-FFF2-40B4-BE49-F238E27FC236}">
                <a16:creationId xmlns:a16="http://schemas.microsoft.com/office/drawing/2014/main" id="{E55EDE44-D57E-B640-8688-EBE61BF68A7A}"/>
              </a:ext>
            </a:extLst>
          </p:cNvPr>
          <p:cNvSpPr txBox="1"/>
          <p:nvPr/>
        </p:nvSpPr>
        <p:spPr>
          <a:xfrm>
            <a:off x="20521545" y="25566627"/>
            <a:ext cx="4087908" cy="383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45" dirty="0"/>
              <a:t>Mean (SE), 1-way ANOVA with Dunnett’s adjustment for multiplicity†† p &lt; .01, ††† p &lt; .001, ††††,  p &lt; .0001 vs. </a:t>
            </a:r>
            <a:r>
              <a:rPr lang="en-US" sz="945" b="1" dirty="0">
                <a:solidFill>
                  <a:srgbClr val="7FB837"/>
                </a:solidFill>
              </a:rPr>
              <a:t>ALT-801</a:t>
            </a:r>
            <a:r>
              <a:rPr lang="en-US" sz="945" dirty="0">
                <a:solidFill>
                  <a:srgbClr val="7FB837"/>
                </a:solidFill>
              </a:rPr>
              <a:t> </a:t>
            </a:r>
            <a:r>
              <a:rPr lang="en-US" sz="945" dirty="0"/>
              <a:t>10 nmol/kg  (n=11-12)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3DB2EAB-FA04-FA4E-9E68-46E150B700C1}"/>
              </a:ext>
            </a:extLst>
          </p:cNvPr>
          <p:cNvGrpSpPr/>
          <p:nvPr/>
        </p:nvGrpSpPr>
        <p:grpSpPr>
          <a:xfrm>
            <a:off x="16012244" y="20486594"/>
            <a:ext cx="6828785" cy="5305944"/>
            <a:chOff x="16012244" y="20486594"/>
            <a:chExt cx="6828785" cy="5305944"/>
          </a:xfrm>
        </p:grpSpPr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E5DEAD70-136E-9F4D-B178-0A6C68E2A611}"/>
                </a:ext>
              </a:extLst>
            </p:cNvPr>
            <p:cNvSpPr/>
            <p:nvPr/>
          </p:nvSpPr>
          <p:spPr>
            <a:xfrm>
              <a:off x="16012244" y="20486594"/>
              <a:ext cx="6828785" cy="102424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br>
                <a:rPr lang="en-US" sz="2835" cap="all" dirty="0">
                  <a:solidFill>
                    <a:srgbClr val="0F3F6C"/>
                  </a:solidFill>
                </a:rPr>
              </a:br>
              <a:r>
                <a:rPr lang="en-US" sz="2362" cap="all" dirty="0">
                  <a:solidFill>
                    <a:srgbClr val="0F3F6C"/>
                  </a:solidFill>
                </a:rPr>
                <a:t>improvement in NAFLD Activity score (NAS)</a:t>
              </a:r>
              <a:endParaRPr lang="en-US" sz="2835" cap="all" dirty="0">
                <a:solidFill>
                  <a:srgbClr val="0F3F6C"/>
                </a:solidFill>
              </a:endParaRPr>
            </a:p>
          </p:txBody>
        </p: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21EBAD80-62BB-8E4B-9870-5EFDB059D9A7}"/>
                </a:ext>
              </a:extLst>
            </p:cNvPr>
            <p:cNvCxnSpPr>
              <a:cxnSpLocks/>
            </p:cNvCxnSpPr>
            <p:nvPr/>
          </p:nvCxnSpPr>
          <p:spPr>
            <a:xfrm>
              <a:off x="16056628" y="21499997"/>
              <a:ext cx="6072254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56" name="Chart 555">
              <a:extLst>
                <a:ext uri="{FF2B5EF4-FFF2-40B4-BE49-F238E27FC236}">
                  <a16:creationId xmlns:a16="http://schemas.microsoft.com/office/drawing/2014/main" id="{096BF05F-BC92-2047-9A9E-7C4C60895C52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6808604" y="21950107"/>
            <a:ext cx="4505561" cy="31253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706" name="TextBox 705">
              <a:extLst>
                <a:ext uri="{FF2B5EF4-FFF2-40B4-BE49-F238E27FC236}">
                  <a16:creationId xmlns:a16="http://schemas.microsoft.com/office/drawing/2014/main" id="{9E82B953-6A43-FD49-900F-41E73DD8A9C0}"/>
                </a:ext>
              </a:extLst>
            </p:cNvPr>
            <p:cNvSpPr txBox="1"/>
            <p:nvPr/>
          </p:nvSpPr>
          <p:spPr>
            <a:xfrm rot="16200000">
              <a:off x="14280019" y="23251025"/>
              <a:ext cx="4699843" cy="383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9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Change in NAS on Treatment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4B5CE29-AC6B-AD43-93E9-84FA4577896C}"/>
                </a:ext>
              </a:extLst>
            </p:cNvPr>
            <p:cNvSpPr/>
            <p:nvPr/>
          </p:nvSpPr>
          <p:spPr>
            <a:xfrm>
              <a:off x="17357185" y="24598406"/>
              <a:ext cx="4140584" cy="612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2"/>
            </a:p>
          </p:txBody>
        </p:sp>
        <p:sp>
          <p:nvSpPr>
            <p:cNvPr id="653" name="Rounded Rectangle 652">
              <a:extLst>
                <a:ext uri="{FF2B5EF4-FFF2-40B4-BE49-F238E27FC236}">
                  <a16:creationId xmlns:a16="http://schemas.microsoft.com/office/drawing/2014/main" id="{26205E6E-AB06-7B40-B04A-21CEFCDF8B49}"/>
                </a:ext>
              </a:extLst>
            </p:cNvPr>
            <p:cNvSpPr/>
            <p:nvPr/>
          </p:nvSpPr>
          <p:spPr>
            <a:xfrm flipV="1">
              <a:off x="18070636" y="22448621"/>
              <a:ext cx="1567052" cy="2707627"/>
            </a:xfrm>
            <a:prstGeom prst="roundRect">
              <a:avLst>
                <a:gd name="adj" fmla="val 7853"/>
              </a:avLst>
            </a:prstGeom>
            <a:gradFill>
              <a:gsLst>
                <a:gs pos="71007">
                  <a:srgbClr val="FAFCF7">
                    <a:alpha val="0"/>
                  </a:srgbClr>
                </a:gs>
                <a:gs pos="1000">
                  <a:srgbClr val="7FB837">
                    <a:alpha val="32000"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2"/>
            </a:p>
          </p:txBody>
        </p:sp>
        <p:sp>
          <p:nvSpPr>
            <p:cNvPr id="708" name="TextBox 707">
              <a:extLst>
                <a:ext uri="{FF2B5EF4-FFF2-40B4-BE49-F238E27FC236}">
                  <a16:creationId xmlns:a16="http://schemas.microsoft.com/office/drawing/2014/main" id="{4F2C744E-4DEA-1E46-ADA6-7D0A0A788C2B}"/>
                </a:ext>
              </a:extLst>
            </p:cNvPr>
            <p:cNvSpPr txBox="1"/>
            <p:nvPr/>
          </p:nvSpPr>
          <p:spPr>
            <a:xfrm>
              <a:off x="17166083" y="24462346"/>
              <a:ext cx="1051314" cy="23775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945" dirty="0">
                  <a:solidFill>
                    <a:schemeClr val="tx2">
                      <a:lumMod val="50000"/>
                    </a:schemeClr>
                  </a:solidFill>
                </a:rPr>
                <a:t>vehicle</a:t>
              </a:r>
            </a:p>
          </p:txBody>
        </p:sp>
        <p:sp>
          <p:nvSpPr>
            <p:cNvPr id="709" name="TextBox 708">
              <a:extLst>
                <a:ext uri="{FF2B5EF4-FFF2-40B4-BE49-F238E27FC236}">
                  <a16:creationId xmlns:a16="http://schemas.microsoft.com/office/drawing/2014/main" id="{BFDA5366-F71A-E148-A706-EECBCDA521EA}"/>
                </a:ext>
              </a:extLst>
            </p:cNvPr>
            <p:cNvSpPr txBox="1"/>
            <p:nvPr/>
          </p:nvSpPr>
          <p:spPr>
            <a:xfrm>
              <a:off x="17892270" y="24462346"/>
              <a:ext cx="1133885" cy="23775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945" dirty="0">
                  <a:solidFill>
                    <a:srgbClr val="678057"/>
                  </a:solidFill>
                </a:rPr>
                <a:t>5nmol/kg</a:t>
              </a:r>
            </a:p>
          </p:txBody>
        </p:sp>
        <p:sp>
          <p:nvSpPr>
            <p:cNvPr id="710" name="TextBox 709">
              <a:extLst>
                <a:ext uri="{FF2B5EF4-FFF2-40B4-BE49-F238E27FC236}">
                  <a16:creationId xmlns:a16="http://schemas.microsoft.com/office/drawing/2014/main" id="{1B4C3F2B-F430-6D4A-8F04-E61394E55FA8}"/>
                </a:ext>
              </a:extLst>
            </p:cNvPr>
            <p:cNvSpPr txBox="1"/>
            <p:nvPr/>
          </p:nvSpPr>
          <p:spPr>
            <a:xfrm>
              <a:off x="18096119" y="24462346"/>
              <a:ext cx="2195465" cy="23775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945" dirty="0">
                  <a:solidFill>
                    <a:srgbClr val="678057"/>
                  </a:solidFill>
                </a:rPr>
                <a:t>10nmol/kg</a:t>
              </a:r>
            </a:p>
          </p:txBody>
        </p:sp>
        <p:sp>
          <p:nvSpPr>
            <p:cNvPr id="720" name="TextBox 719">
              <a:extLst>
                <a:ext uri="{FF2B5EF4-FFF2-40B4-BE49-F238E27FC236}">
                  <a16:creationId xmlns:a16="http://schemas.microsoft.com/office/drawing/2014/main" id="{41D1616D-8FF2-4842-B557-B7BD4EC0E896}"/>
                </a:ext>
              </a:extLst>
            </p:cNvPr>
            <p:cNvSpPr txBox="1"/>
            <p:nvPr/>
          </p:nvSpPr>
          <p:spPr>
            <a:xfrm>
              <a:off x="18378094" y="24681754"/>
              <a:ext cx="964689" cy="383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90" b="1" dirty="0">
                  <a:solidFill>
                    <a:srgbClr val="5F924D"/>
                  </a:solidFill>
                </a:rPr>
                <a:t>ALT-801</a:t>
              </a:r>
            </a:p>
          </p:txBody>
        </p:sp>
        <p:sp>
          <p:nvSpPr>
            <p:cNvPr id="722" name="TextBox 721">
              <a:extLst>
                <a:ext uri="{FF2B5EF4-FFF2-40B4-BE49-F238E27FC236}">
                  <a16:creationId xmlns:a16="http://schemas.microsoft.com/office/drawing/2014/main" id="{36A350CF-D28B-6B4F-B189-0B1BFFCA38FE}"/>
                </a:ext>
              </a:extLst>
            </p:cNvPr>
            <p:cNvSpPr txBox="1"/>
            <p:nvPr/>
          </p:nvSpPr>
          <p:spPr>
            <a:xfrm>
              <a:off x="17537987" y="24061716"/>
              <a:ext cx="1674762" cy="383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4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All animals </a:t>
              </a:r>
              <a:br>
                <a:rPr lang="en-US" sz="94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94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achieved NAS ≤ 3z</a:t>
              </a:r>
            </a:p>
          </p:txBody>
        </p:sp>
        <p:sp>
          <p:nvSpPr>
            <p:cNvPr id="754" name="TextBox 753">
              <a:extLst>
                <a:ext uri="{FF2B5EF4-FFF2-40B4-BE49-F238E27FC236}">
                  <a16:creationId xmlns:a16="http://schemas.microsoft.com/office/drawing/2014/main" id="{94518B08-2B10-234B-B9C4-CBA7E7A57A6A}"/>
                </a:ext>
              </a:extLst>
            </p:cNvPr>
            <p:cNvSpPr txBox="1"/>
            <p:nvPr/>
          </p:nvSpPr>
          <p:spPr>
            <a:xfrm>
              <a:off x="17166083" y="21673084"/>
              <a:ext cx="4089623" cy="383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9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Change in NAFLD Activity Score (NAS)</a:t>
              </a: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48BB1FC-7017-3048-8F0D-70A682551681}"/>
                </a:ext>
              </a:extLst>
            </p:cNvPr>
            <p:cNvCxnSpPr/>
            <p:nvPr/>
          </p:nvCxnSpPr>
          <p:spPr>
            <a:xfrm>
              <a:off x="17242606" y="22182038"/>
              <a:ext cx="0" cy="265176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30AC0EC-242C-094C-9DF5-9C70C0991686}"/>
                </a:ext>
              </a:extLst>
            </p:cNvPr>
            <p:cNvSpPr/>
            <p:nvPr/>
          </p:nvSpPr>
          <p:spPr>
            <a:xfrm>
              <a:off x="19734918" y="23251886"/>
              <a:ext cx="657225" cy="1343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9" name="Rectangle 1158">
              <a:extLst>
                <a:ext uri="{FF2B5EF4-FFF2-40B4-BE49-F238E27FC236}">
                  <a16:creationId xmlns:a16="http://schemas.microsoft.com/office/drawing/2014/main" id="{27FB9A1C-0394-1544-B271-DC74E85C0D77}"/>
                </a:ext>
              </a:extLst>
            </p:cNvPr>
            <p:cNvSpPr/>
            <p:nvPr/>
          </p:nvSpPr>
          <p:spPr>
            <a:xfrm>
              <a:off x="19800378" y="22969555"/>
              <a:ext cx="467832" cy="41523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0" name="Group 1159">
              <a:extLst>
                <a:ext uri="{FF2B5EF4-FFF2-40B4-BE49-F238E27FC236}">
                  <a16:creationId xmlns:a16="http://schemas.microsoft.com/office/drawing/2014/main" id="{8B5BE6EE-94EB-0642-81F2-6D7B2A68EC4A}"/>
                </a:ext>
              </a:extLst>
            </p:cNvPr>
            <p:cNvGrpSpPr/>
            <p:nvPr/>
          </p:nvGrpSpPr>
          <p:grpSpPr>
            <a:xfrm flipV="1">
              <a:off x="20002394" y="23316882"/>
              <a:ext cx="72000" cy="288000"/>
              <a:chOff x="17533089" y="23154163"/>
              <a:chExt cx="72000" cy="170121"/>
            </a:xfrm>
          </p:grpSpPr>
          <p:cxnSp>
            <p:nvCxnSpPr>
              <p:cNvPr id="1161" name="Straight Connector 1160">
                <a:extLst>
                  <a:ext uri="{FF2B5EF4-FFF2-40B4-BE49-F238E27FC236}">
                    <a16:creationId xmlns:a16="http://schemas.microsoft.com/office/drawing/2014/main" id="{48D6F74C-65C5-2C42-9EE9-D35CE2067A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69089" y="23154163"/>
                <a:ext cx="0" cy="1701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2" name="Straight Connector 1161">
                <a:extLst>
                  <a:ext uri="{FF2B5EF4-FFF2-40B4-BE49-F238E27FC236}">
                    <a16:creationId xmlns:a16="http://schemas.microsoft.com/office/drawing/2014/main" id="{EC25118B-274E-BC4B-902B-14206BF8292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7569089" y="23118164"/>
                <a:ext cx="0" cy="72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4" name="TextBox 393">
              <a:extLst>
                <a:ext uri="{FF2B5EF4-FFF2-40B4-BE49-F238E27FC236}">
                  <a16:creationId xmlns:a16="http://schemas.microsoft.com/office/drawing/2014/main" id="{78E7C616-0A7A-9B41-94B4-61AF37DF1319}"/>
                </a:ext>
              </a:extLst>
            </p:cNvPr>
            <p:cNvSpPr txBox="1"/>
            <p:nvPr/>
          </p:nvSpPr>
          <p:spPr>
            <a:xfrm>
              <a:off x="19828564" y="23697115"/>
              <a:ext cx="428320" cy="237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4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††††</a:t>
              </a:r>
            </a:p>
          </p:txBody>
        </p:sp>
        <p:sp>
          <p:nvSpPr>
            <p:cNvPr id="1163" name="Rectangle 1162">
              <a:extLst>
                <a:ext uri="{FF2B5EF4-FFF2-40B4-BE49-F238E27FC236}">
                  <a16:creationId xmlns:a16="http://schemas.microsoft.com/office/drawing/2014/main" id="{46A58380-5D13-B94C-8386-0F283E9528EA}"/>
                </a:ext>
              </a:extLst>
            </p:cNvPr>
            <p:cNvSpPr/>
            <p:nvPr/>
          </p:nvSpPr>
          <p:spPr>
            <a:xfrm>
              <a:off x="20539814" y="22387344"/>
              <a:ext cx="708838" cy="16267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TextBox 711">
              <a:extLst>
                <a:ext uri="{FF2B5EF4-FFF2-40B4-BE49-F238E27FC236}">
                  <a16:creationId xmlns:a16="http://schemas.microsoft.com/office/drawing/2014/main" id="{BCFBDC7D-0384-E74B-8CAD-3BB876F34201}"/>
                </a:ext>
              </a:extLst>
            </p:cNvPr>
            <p:cNvSpPr txBox="1"/>
            <p:nvPr/>
          </p:nvSpPr>
          <p:spPr>
            <a:xfrm>
              <a:off x="18982687" y="24455972"/>
              <a:ext cx="2083745" cy="38318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945" dirty="0">
                  <a:solidFill>
                    <a:schemeClr val="tx2">
                      <a:lumMod val="50000"/>
                    </a:schemeClr>
                  </a:solidFill>
                </a:rPr>
                <a:t>semaglutide</a:t>
              </a:r>
              <a:br>
                <a:rPr lang="en-US" sz="945" dirty="0">
                  <a:solidFill>
                    <a:schemeClr val="tx2">
                      <a:lumMod val="50000"/>
                    </a:schemeClr>
                  </a:solidFill>
                </a:rPr>
              </a:br>
              <a:r>
                <a:rPr lang="en-US" sz="945" dirty="0">
                  <a:solidFill>
                    <a:schemeClr val="tx2">
                      <a:lumMod val="50000"/>
                    </a:schemeClr>
                  </a:solidFill>
                </a:rPr>
                <a:t>10nmol/kg</a:t>
              </a:r>
            </a:p>
          </p:txBody>
        </p:sp>
        <p:sp>
          <p:nvSpPr>
            <p:cNvPr id="1168" name="Rectangle 1167">
              <a:extLst>
                <a:ext uri="{FF2B5EF4-FFF2-40B4-BE49-F238E27FC236}">
                  <a16:creationId xmlns:a16="http://schemas.microsoft.com/office/drawing/2014/main" id="{A0F7B674-0C36-5B49-95A0-CBFD9C14F288}"/>
                </a:ext>
              </a:extLst>
            </p:cNvPr>
            <p:cNvSpPr/>
            <p:nvPr/>
          </p:nvSpPr>
          <p:spPr>
            <a:xfrm>
              <a:off x="20692214" y="22539744"/>
              <a:ext cx="708838" cy="16267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0D19CC1-EFBD-1840-B7B5-C9EEABC6D262}"/>
                </a:ext>
              </a:extLst>
            </p:cNvPr>
            <p:cNvSpPr txBox="1"/>
            <p:nvPr/>
          </p:nvSpPr>
          <p:spPr>
            <a:xfrm>
              <a:off x="19773900" y="23101300"/>
              <a:ext cx="5207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-18%</a:t>
              </a:r>
            </a:p>
          </p:txBody>
        </p:sp>
      </p:grpSp>
      <p:sp>
        <p:nvSpPr>
          <p:cNvPr id="782" name="Rectangle 781">
            <a:extLst>
              <a:ext uri="{FF2B5EF4-FFF2-40B4-BE49-F238E27FC236}">
                <a16:creationId xmlns:a16="http://schemas.microsoft.com/office/drawing/2014/main" id="{BD425EB8-648D-014D-8A35-2636BD656049}"/>
              </a:ext>
            </a:extLst>
          </p:cNvPr>
          <p:cNvSpPr/>
          <p:nvPr/>
        </p:nvSpPr>
        <p:spPr>
          <a:xfrm>
            <a:off x="39517683" y="3766518"/>
            <a:ext cx="9443694" cy="112915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br>
              <a:rPr lang="en-US" sz="2835" cap="all" dirty="0">
                <a:solidFill>
                  <a:srgbClr val="0F3F6C"/>
                </a:solidFill>
              </a:rPr>
            </a:br>
            <a:r>
              <a:rPr lang="en-US" sz="2362" cap="all" dirty="0">
                <a:solidFill>
                  <a:srgbClr val="0F3F6C"/>
                </a:solidFill>
              </a:rPr>
              <a:t>modulation of genes affecting  fat usage and transport</a:t>
            </a:r>
            <a:endParaRPr lang="en-US" sz="2835" cap="all" dirty="0">
              <a:solidFill>
                <a:srgbClr val="0F3F6C"/>
              </a:solidFill>
            </a:endParaRPr>
          </a:p>
        </p:txBody>
      </p:sp>
      <p:graphicFrame>
        <p:nvGraphicFramePr>
          <p:cNvPr id="546" name="Chart 545" descr="Axis">
            <a:extLst>
              <a:ext uri="{FF2B5EF4-FFF2-40B4-BE49-F238E27FC236}">
                <a16:creationId xmlns:a16="http://schemas.microsoft.com/office/drawing/2014/main" id="{B2D05118-AB11-1348-8F28-1963C26A30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678537"/>
              </p:ext>
            </p:extLst>
          </p:nvPr>
        </p:nvGraphicFramePr>
        <p:xfrm>
          <a:off x="39790489" y="5733365"/>
          <a:ext cx="2161963" cy="1717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547" name="TextBox 546">
            <a:extLst>
              <a:ext uri="{FF2B5EF4-FFF2-40B4-BE49-F238E27FC236}">
                <a16:creationId xmlns:a16="http://schemas.microsoft.com/office/drawing/2014/main" id="{B158361A-F914-6546-BEEE-89359BD5DBC9}"/>
              </a:ext>
            </a:extLst>
          </p:cNvPr>
          <p:cNvSpPr txBox="1"/>
          <p:nvPr/>
        </p:nvSpPr>
        <p:spPr>
          <a:xfrm>
            <a:off x="39193536" y="5270937"/>
            <a:ext cx="3269628" cy="500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carnitine palmitoyl-</a:t>
            </a:r>
            <a:br>
              <a:rPr lang="en-US" sz="1400" dirty="0">
                <a:solidFill>
                  <a:sysClr val="windowText" lastClr="000000"/>
                </a:solidFill>
              </a:rPr>
            </a:br>
            <a:r>
              <a:rPr lang="en-US" sz="1400" dirty="0">
                <a:solidFill>
                  <a:sysClr val="windowText" lastClr="000000"/>
                </a:solidFill>
              </a:rPr>
              <a:t>transferase 1a (CPT-1)</a:t>
            </a:r>
            <a:endParaRPr lang="en-US" sz="1400" dirty="0"/>
          </a:p>
        </p:txBody>
      </p:sp>
      <p:graphicFrame>
        <p:nvGraphicFramePr>
          <p:cNvPr id="549" name="Chart 548" descr="Axis">
            <a:extLst>
              <a:ext uri="{FF2B5EF4-FFF2-40B4-BE49-F238E27FC236}">
                <a16:creationId xmlns:a16="http://schemas.microsoft.com/office/drawing/2014/main" id="{B5742368-6FE8-4F46-B9CA-7CB26D8568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009056"/>
              </p:ext>
            </p:extLst>
          </p:nvPr>
        </p:nvGraphicFramePr>
        <p:xfrm>
          <a:off x="42428907" y="5736863"/>
          <a:ext cx="2160292" cy="1717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550" name="TextBox 549">
            <a:extLst>
              <a:ext uri="{FF2B5EF4-FFF2-40B4-BE49-F238E27FC236}">
                <a16:creationId xmlns:a16="http://schemas.microsoft.com/office/drawing/2014/main" id="{19389588-31FF-6746-9AAD-ECB01B496661}"/>
              </a:ext>
            </a:extLst>
          </p:cNvPr>
          <p:cNvSpPr txBox="1"/>
          <p:nvPr/>
        </p:nvSpPr>
        <p:spPr>
          <a:xfrm>
            <a:off x="41851612" y="5270941"/>
            <a:ext cx="3269628" cy="500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fatty acid synthase</a:t>
            </a:r>
            <a:br>
              <a:rPr lang="en-US" sz="1400" dirty="0">
                <a:solidFill>
                  <a:sysClr val="windowText" lastClr="000000"/>
                </a:solidFill>
              </a:rPr>
            </a:br>
            <a:r>
              <a:rPr lang="en-US" sz="1400" dirty="0">
                <a:solidFill>
                  <a:sysClr val="windowText" lastClr="000000"/>
                </a:solidFill>
              </a:rPr>
              <a:t>(FASN)</a:t>
            </a:r>
            <a:r>
              <a:rPr lang="en-US" sz="1400" b="1" dirty="0">
                <a:solidFill>
                  <a:sysClr val="windowText" lastClr="000000"/>
                </a:solidFill>
              </a:rPr>
              <a:t> </a:t>
            </a:r>
            <a:endParaRPr lang="en-US" sz="1400" dirty="0"/>
          </a:p>
        </p:txBody>
      </p:sp>
      <p:sp>
        <p:nvSpPr>
          <p:cNvPr id="616" name="TextBox 615">
            <a:extLst>
              <a:ext uri="{FF2B5EF4-FFF2-40B4-BE49-F238E27FC236}">
                <a16:creationId xmlns:a16="http://schemas.microsoft.com/office/drawing/2014/main" id="{D95B2C75-75EC-0946-BF42-7DB1EB8EE6A9}"/>
              </a:ext>
            </a:extLst>
          </p:cNvPr>
          <p:cNvSpPr txBox="1"/>
          <p:nvPr/>
        </p:nvSpPr>
        <p:spPr>
          <a:xfrm>
            <a:off x="44373649" y="5270939"/>
            <a:ext cx="3269628" cy="500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gycerol-3-phosphate </a:t>
            </a:r>
            <a:br>
              <a:rPr lang="en-US" sz="1400" dirty="0">
                <a:solidFill>
                  <a:sysClr val="windowText" lastClr="000000"/>
                </a:solidFill>
              </a:rPr>
            </a:br>
            <a:r>
              <a:rPr lang="en-US" sz="1400">
                <a:solidFill>
                  <a:sysClr val="windowText" lastClr="000000"/>
                </a:solidFill>
              </a:rPr>
              <a:t>acyltransferase 2 (GPAT2</a:t>
            </a:r>
            <a:r>
              <a:rPr lang="en-US" sz="1400" dirty="0">
                <a:solidFill>
                  <a:sysClr val="windowText" lastClr="000000"/>
                </a:solidFill>
              </a:rPr>
              <a:t>)</a:t>
            </a:r>
            <a:endParaRPr lang="en-US" sz="1400" dirty="0"/>
          </a:p>
        </p:txBody>
      </p:sp>
      <p:graphicFrame>
        <p:nvGraphicFramePr>
          <p:cNvPr id="617" name="Chart 616" descr="Axis">
            <a:extLst>
              <a:ext uri="{FF2B5EF4-FFF2-40B4-BE49-F238E27FC236}">
                <a16:creationId xmlns:a16="http://schemas.microsoft.com/office/drawing/2014/main" id="{DBE0A1C7-7952-DC46-A69C-A584E2B571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164290"/>
              </p:ext>
            </p:extLst>
          </p:nvPr>
        </p:nvGraphicFramePr>
        <p:xfrm>
          <a:off x="39780475" y="7783423"/>
          <a:ext cx="2185982" cy="1865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618" name="TextBox 617">
            <a:extLst>
              <a:ext uri="{FF2B5EF4-FFF2-40B4-BE49-F238E27FC236}">
                <a16:creationId xmlns:a16="http://schemas.microsoft.com/office/drawing/2014/main" id="{579A5FC8-9EE8-0C48-BEBE-1A3EA9201E98}"/>
              </a:ext>
            </a:extLst>
          </p:cNvPr>
          <p:cNvSpPr txBox="1"/>
          <p:nvPr/>
        </p:nvSpPr>
        <p:spPr>
          <a:xfrm>
            <a:off x="39191669" y="7542652"/>
            <a:ext cx="3269628" cy="500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glycerol-3-phosphate </a:t>
            </a:r>
            <a:br>
              <a:rPr lang="en-US" sz="1400" dirty="0">
                <a:solidFill>
                  <a:sysClr val="windowText" lastClr="000000"/>
                </a:solidFill>
              </a:rPr>
            </a:br>
            <a:r>
              <a:rPr lang="en-US" sz="1400" dirty="0">
                <a:solidFill>
                  <a:sysClr val="windowText" lastClr="000000"/>
                </a:solidFill>
              </a:rPr>
              <a:t>acyltransferase 4 (GPAT-4)</a:t>
            </a:r>
            <a:endParaRPr lang="en-US" sz="1400" dirty="0"/>
          </a:p>
        </p:txBody>
      </p:sp>
      <p:graphicFrame>
        <p:nvGraphicFramePr>
          <p:cNvPr id="619" name="Chart 618" descr="Axis">
            <a:extLst>
              <a:ext uri="{FF2B5EF4-FFF2-40B4-BE49-F238E27FC236}">
                <a16:creationId xmlns:a16="http://schemas.microsoft.com/office/drawing/2014/main" id="{2B5C6F17-02E4-4843-8439-93F4F410AF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574779"/>
              </p:ext>
            </p:extLst>
          </p:nvPr>
        </p:nvGraphicFramePr>
        <p:xfrm>
          <a:off x="42479114" y="7776846"/>
          <a:ext cx="2041853" cy="1894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620" name="TextBox 619">
            <a:extLst>
              <a:ext uri="{FF2B5EF4-FFF2-40B4-BE49-F238E27FC236}">
                <a16:creationId xmlns:a16="http://schemas.microsoft.com/office/drawing/2014/main" id="{709A16D1-54A8-6C43-B8DA-C078C149735C}"/>
              </a:ext>
            </a:extLst>
          </p:cNvPr>
          <p:cNvSpPr txBox="1"/>
          <p:nvPr/>
        </p:nvSpPr>
        <p:spPr>
          <a:xfrm>
            <a:off x="41926202" y="7523521"/>
            <a:ext cx="3269628" cy="500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peroxisome proliferator </a:t>
            </a:r>
            <a:br>
              <a:rPr lang="en-US" sz="1400" dirty="0">
                <a:solidFill>
                  <a:sysClr val="windowText" lastClr="000000"/>
                </a:solidFill>
              </a:rPr>
            </a:br>
            <a:r>
              <a:rPr lang="en-US" sz="1400" dirty="0">
                <a:solidFill>
                  <a:sysClr val="windowText" lastClr="000000"/>
                </a:solidFill>
              </a:rPr>
              <a:t>activated receptor </a:t>
            </a:r>
            <a:r>
              <a:rPr lang="en-US" sz="1400" dirty="0">
                <a:solidFill>
                  <a:sysClr val="windowText" lastClr="000000"/>
                </a:solidFill>
                <a:latin typeface="Symbol" pitchFamily="2" charset="2"/>
              </a:rPr>
              <a:t>a (</a:t>
            </a:r>
            <a:r>
              <a:rPr lang="en-US" sz="1400" dirty="0">
                <a:solidFill>
                  <a:sysClr val="windowText" lastClr="000000"/>
                </a:solidFill>
              </a:rPr>
              <a:t>PPAR </a:t>
            </a:r>
            <a:r>
              <a:rPr lang="en-US" sz="1400" dirty="0">
                <a:solidFill>
                  <a:sysClr val="windowText" lastClr="000000"/>
                </a:solidFill>
                <a:latin typeface="Symbol" pitchFamily="2" charset="2"/>
              </a:rPr>
              <a:t>a)</a:t>
            </a:r>
            <a:endParaRPr lang="en-US" sz="1400" dirty="0"/>
          </a:p>
        </p:txBody>
      </p:sp>
      <p:graphicFrame>
        <p:nvGraphicFramePr>
          <p:cNvPr id="621" name="Chart 620" descr="Axis">
            <a:extLst>
              <a:ext uri="{FF2B5EF4-FFF2-40B4-BE49-F238E27FC236}">
                <a16:creationId xmlns:a16="http://schemas.microsoft.com/office/drawing/2014/main" id="{F5EB889A-E20C-A644-A2A5-9AAAD73271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528693"/>
              </p:ext>
            </p:extLst>
          </p:nvPr>
        </p:nvGraphicFramePr>
        <p:xfrm>
          <a:off x="44928884" y="7749637"/>
          <a:ext cx="2197992" cy="1905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622" name="TextBox 621">
            <a:extLst>
              <a:ext uri="{FF2B5EF4-FFF2-40B4-BE49-F238E27FC236}">
                <a16:creationId xmlns:a16="http://schemas.microsoft.com/office/drawing/2014/main" id="{01C7B641-52C7-EE4E-9EAE-25513B2BAF14}"/>
              </a:ext>
            </a:extLst>
          </p:cNvPr>
          <p:cNvSpPr txBox="1"/>
          <p:nvPr/>
        </p:nvSpPr>
        <p:spPr>
          <a:xfrm>
            <a:off x="44338882" y="7504882"/>
            <a:ext cx="3269628" cy="500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peroxisome proliferator </a:t>
            </a:r>
            <a:br>
              <a:rPr lang="en-US" sz="1400" dirty="0">
                <a:solidFill>
                  <a:sysClr val="windowText" lastClr="000000"/>
                </a:solidFill>
              </a:rPr>
            </a:br>
            <a:r>
              <a:rPr lang="en-US" sz="1400" dirty="0">
                <a:solidFill>
                  <a:sysClr val="windowText" lastClr="000000"/>
                </a:solidFill>
              </a:rPr>
              <a:t>activated receptor </a:t>
            </a:r>
            <a:r>
              <a:rPr lang="en-US" sz="1400" dirty="0">
                <a:solidFill>
                  <a:sysClr val="windowText" lastClr="000000"/>
                </a:solidFill>
                <a:latin typeface="Symbol" pitchFamily="2" charset="2"/>
              </a:rPr>
              <a:t>d (</a:t>
            </a:r>
            <a:r>
              <a:rPr lang="en-US" sz="1400" dirty="0">
                <a:solidFill>
                  <a:sysClr val="windowText" lastClr="000000"/>
                </a:solidFill>
              </a:rPr>
              <a:t>PPAR </a:t>
            </a:r>
            <a:r>
              <a:rPr lang="en-US" sz="1400" dirty="0">
                <a:solidFill>
                  <a:sysClr val="windowText" lastClr="000000"/>
                </a:solidFill>
                <a:latin typeface="Symbol" pitchFamily="2" charset="2"/>
              </a:rPr>
              <a:t>b)</a:t>
            </a:r>
            <a:endParaRPr lang="en-US" sz="1400" dirty="0"/>
          </a:p>
        </p:txBody>
      </p:sp>
      <p:graphicFrame>
        <p:nvGraphicFramePr>
          <p:cNvPr id="623" name="Chart 622" descr="Axis">
            <a:extLst>
              <a:ext uri="{FF2B5EF4-FFF2-40B4-BE49-F238E27FC236}">
                <a16:creationId xmlns:a16="http://schemas.microsoft.com/office/drawing/2014/main" id="{C66050B8-22FC-9E41-B38D-77C6A8D725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512314"/>
              </p:ext>
            </p:extLst>
          </p:nvPr>
        </p:nvGraphicFramePr>
        <p:xfrm>
          <a:off x="39696692" y="9874241"/>
          <a:ext cx="2402177" cy="20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624" name="TextBox 623">
            <a:extLst>
              <a:ext uri="{FF2B5EF4-FFF2-40B4-BE49-F238E27FC236}">
                <a16:creationId xmlns:a16="http://schemas.microsoft.com/office/drawing/2014/main" id="{16A8B862-929B-194D-B99F-F5E1AC27CBF1}"/>
              </a:ext>
            </a:extLst>
          </p:cNvPr>
          <p:cNvSpPr txBox="1"/>
          <p:nvPr/>
        </p:nvSpPr>
        <p:spPr>
          <a:xfrm>
            <a:off x="39281260" y="9725139"/>
            <a:ext cx="3269628" cy="500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stearoyl-coenzyme A </a:t>
            </a:r>
            <a:br>
              <a:rPr lang="en-US" sz="1400" dirty="0">
                <a:solidFill>
                  <a:sysClr val="windowText" lastClr="000000"/>
                </a:solidFill>
              </a:rPr>
            </a:br>
            <a:r>
              <a:rPr lang="en-US" sz="1400" dirty="0">
                <a:solidFill>
                  <a:sysClr val="windowText" lastClr="000000"/>
                </a:solidFill>
              </a:rPr>
              <a:t>desaturase 1  (SCT-1)</a:t>
            </a:r>
            <a:endParaRPr lang="en-US" sz="1400" dirty="0"/>
          </a:p>
        </p:txBody>
      </p:sp>
      <p:graphicFrame>
        <p:nvGraphicFramePr>
          <p:cNvPr id="625" name="Chart 624" descr="Axis">
            <a:extLst>
              <a:ext uri="{FF2B5EF4-FFF2-40B4-BE49-F238E27FC236}">
                <a16:creationId xmlns:a16="http://schemas.microsoft.com/office/drawing/2014/main" id="{308103DE-CC2C-AB42-B38C-31A639F117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5979"/>
              </p:ext>
            </p:extLst>
          </p:nvPr>
        </p:nvGraphicFramePr>
        <p:xfrm>
          <a:off x="42470618" y="9874235"/>
          <a:ext cx="2161963" cy="20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626" name="TextBox 625">
            <a:extLst>
              <a:ext uri="{FF2B5EF4-FFF2-40B4-BE49-F238E27FC236}">
                <a16:creationId xmlns:a16="http://schemas.microsoft.com/office/drawing/2014/main" id="{3AA6A03E-A79C-F146-BB9B-9917A07C7A78}"/>
              </a:ext>
            </a:extLst>
          </p:cNvPr>
          <p:cNvSpPr txBox="1"/>
          <p:nvPr/>
        </p:nvSpPr>
        <p:spPr>
          <a:xfrm>
            <a:off x="42035160" y="9725141"/>
            <a:ext cx="3269628" cy="500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Sterol regulatory element binding </a:t>
            </a:r>
            <a:br>
              <a:rPr lang="en-US" sz="1400" dirty="0">
                <a:solidFill>
                  <a:sysClr val="windowText" lastClr="000000"/>
                </a:solidFill>
              </a:rPr>
            </a:br>
            <a:r>
              <a:rPr lang="en-US" sz="1400" dirty="0">
                <a:solidFill>
                  <a:sysClr val="windowText" lastClr="000000"/>
                </a:solidFill>
              </a:rPr>
              <a:t>transcription factor 1  (SREBTF-1)</a:t>
            </a:r>
            <a:endParaRPr lang="en-US" sz="1400" dirty="0"/>
          </a:p>
        </p:txBody>
      </p:sp>
      <p:sp>
        <p:nvSpPr>
          <p:cNvPr id="628" name="TextBox 627">
            <a:extLst>
              <a:ext uri="{FF2B5EF4-FFF2-40B4-BE49-F238E27FC236}">
                <a16:creationId xmlns:a16="http://schemas.microsoft.com/office/drawing/2014/main" id="{8DA45C27-52D2-F848-B5DE-7E46083BA1E0}"/>
              </a:ext>
            </a:extLst>
          </p:cNvPr>
          <p:cNvSpPr txBox="1"/>
          <p:nvPr/>
        </p:nvSpPr>
        <p:spPr>
          <a:xfrm>
            <a:off x="44373376" y="9725139"/>
            <a:ext cx="3269628" cy="500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CD36 antigen</a:t>
            </a:r>
            <a:br>
              <a:rPr lang="en-US" sz="1400" dirty="0">
                <a:solidFill>
                  <a:sysClr val="windowText" lastClr="000000"/>
                </a:solidFill>
              </a:rPr>
            </a:br>
            <a:r>
              <a:rPr lang="en-US" sz="1400" dirty="0">
                <a:solidFill>
                  <a:sysClr val="windowText" lastClr="000000"/>
                </a:solidFill>
              </a:rPr>
              <a:t>(CD36)</a:t>
            </a:r>
            <a:endParaRPr lang="en-US" sz="1400" dirty="0"/>
          </a:p>
        </p:txBody>
      </p:sp>
      <p:cxnSp>
        <p:nvCxnSpPr>
          <p:cNvPr id="779" name="Straight Connector 778">
            <a:extLst>
              <a:ext uri="{FF2B5EF4-FFF2-40B4-BE49-F238E27FC236}">
                <a16:creationId xmlns:a16="http://schemas.microsoft.com/office/drawing/2014/main" id="{5A33A1E3-150C-FD47-BD46-0A378C3F6142}"/>
              </a:ext>
            </a:extLst>
          </p:cNvPr>
          <p:cNvCxnSpPr>
            <a:cxnSpLocks/>
          </p:cNvCxnSpPr>
          <p:nvPr/>
        </p:nvCxnSpPr>
        <p:spPr>
          <a:xfrm>
            <a:off x="42713680" y="5916909"/>
            <a:ext cx="0" cy="1318515"/>
          </a:xfrm>
          <a:prstGeom prst="line">
            <a:avLst/>
          </a:prstGeom>
          <a:ln w="63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0" name="Straight Connector 779">
            <a:extLst>
              <a:ext uri="{FF2B5EF4-FFF2-40B4-BE49-F238E27FC236}">
                <a16:creationId xmlns:a16="http://schemas.microsoft.com/office/drawing/2014/main" id="{92B4D068-EA08-E94D-B697-618D3FAACF48}"/>
              </a:ext>
            </a:extLst>
          </p:cNvPr>
          <p:cNvCxnSpPr>
            <a:cxnSpLocks/>
          </p:cNvCxnSpPr>
          <p:nvPr/>
        </p:nvCxnSpPr>
        <p:spPr>
          <a:xfrm rot="5400000">
            <a:off x="43618726" y="6327931"/>
            <a:ext cx="0" cy="1801631"/>
          </a:xfrm>
          <a:prstGeom prst="line">
            <a:avLst/>
          </a:prstGeom>
          <a:ln w="63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7" name="Straight Connector 776">
            <a:extLst>
              <a:ext uri="{FF2B5EF4-FFF2-40B4-BE49-F238E27FC236}">
                <a16:creationId xmlns:a16="http://schemas.microsoft.com/office/drawing/2014/main" id="{15632F07-67BE-524E-A197-351695489EE5}"/>
              </a:ext>
            </a:extLst>
          </p:cNvPr>
          <p:cNvCxnSpPr>
            <a:cxnSpLocks/>
          </p:cNvCxnSpPr>
          <p:nvPr/>
        </p:nvCxnSpPr>
        <p:spPr>
          <a:xfrm>
            <a:off x="40072901" y="5918391"/>
            <a:ext cx="0" cy="1318515"/>
          </a:xfrm>
          <a:prstGeom prst="line">
            <a:avLst/>
          </a:prstGeom>
          <a:ln w="63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8" name="Straight Connector 777">
            <a:extLst>
              <a:ext uri="{FF2B5EF4-FFF2-40B4-BE49-F238E27FC236}">
                <a16:creationId xmlns:a16="http://schemas.microsoft.com/office/drawing/2014/main" id="{59AD525D-C0B0-E842-A3E3-345441B8C7A2}"/>
              </a:ext>
            </a:extLst>
          </p:cNvPr>
          <p:cNvCxnSpPr>
            <a:cxnSpLocks/>
          </p:cNvCxnSpPr>
          <p:nvPr/>
        </p:nvCxnSpPr>
        <p:spPr>
          <a:xfrm rot="5400000">
            <a:off x="40977947" y="6329413"/>
            <a:ext cx="0" cy="1801631"/>
          </a:xfrm>
          <a:prstGeom prst="line">
            <a:avLst/>
          </a:prstGeom>
          <a:ln w="63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5" name="Straight Connector 774">
            <a:extLst>
              <a:ext uri="{FF2B5EF4-FFF2-40B4-BE49-F238E27FC236}">
                <a16:creationId xmlns:a16="http://schemas.microsoft.com/office/drawing/2014/main" id="{85219AF2-AB37-B845-823E-F69ED7DA6E0B}"/>
              </a:ext>
            </a:extLst>
          </p:cNvPr>
          <p:cNvCxnSpPr>
            <a:cxnSpLocks/>
          </p:cNvCxnSpPr>
          <p:nvPr/>
        </p:nvCxnSpPr>
        <p:spPr>
          <a:xfrm>
            <a:off x="40066305" y="8088157"/>
            <a:ext cx="0" cy="1318515"/>
          </a:xfrm>
          <a:prstGeom prst="line">
            <a:avLst/>
          </a:prstGeom>
          <a:ln w="63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6" name="Straight Connector 775">
            <a:extLst>
              <a:ext uri="{FF2B5EF4-FFF2-40B4-BE49-F238E27FC236}">
                <a16:creationId xmlns:a16="http://schemas.microsoft.com/office/drawing/2014/main" id="{28969D8A-475D-1641-9F25-55C1867A5CCD}"/>
              </a:ext>
            </a:extLst>
          </p:cNvPr>
          <p:cNvCxnSpPr>
            <a:cxnSpLocks/>
          </p:cNvCxnSpPr>
          <p:nvPr/>
        </p:nvCxnSpPr>
        <p:spPr>
          <a:xfrm rot="5400000">
            <a:off x="40971306" y="8499178"/>
            <a:ext cx="0" cy="1801633"/>
          </a:xfrm>
          <a:prstGeom prst="line">
            <a:avLst/>
          </a:prstGeom>
          <a:ln w="63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3" name="Straight Connector 772">
            <a:extLst>
              <a:ext uri="{FF2B5EF4-FFF2-40B4-BE49-F238E27FC236}">
                <a16:creationId xmlns:a16="http://schemas.microsoft.com/office/drawing/2014/main" id="{4895DE40-E16F-194F-8FE8-EF8DB75475E8}"/>
              </a:ext>
            </a:extLst>
          </p:cNvPr>
          <p:cNvCxnSpPr>
            <a:cxnSpLocks/>
          </p:cNvCxnSpPr>
          <p:nvPr/>
        </p:nvCxnSpPr>
        <p:spPr>
          <a:xfrm>
            <a:off x="40067229" y="10311557"/>
            <a:ext cx="0" cy="1318515"/>
          </a:xfrm>
          <a:prstGeom prst="line">
            <a:avLst/>
          </a:prstGeom>
          <a:ln w="63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4" name="Straight Connector 773">
            <a:extLst>
              <a:ext uri="{FF2B5EF4-FFF2-40B4-BE49-F238E27FC236}">
                <a16:creationId xmlns:a16="http://schemas.microsoft.com/office/drawing/2014/main" id="{0DABEF9C-4254-E04C-B213-BFA5807F938B}"/>
              </a:ext>
            </a:extLst>
          </p:cNvPr>
          <p:cNvCxnSpPr>
            <a:cxnSpLocks/>
          </p:cNvCxnSpPr>
          <p:nvPr/>
        </p:nvCxnSpPr>
        <p:spPr>
          <a:xfrm rot="5400000">
            <a:off x="40972274" y="10722580"/>
            <a:ext cx="0" cy="1801630"/>
          </a:xfrm>
          <a:prstGeom prst="line">
            <a:avLst/>
          </a:prstGeom>
          <a:ln w="63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1" name="Straight Connector 770">
            <a:extLst>
              <a:ext uri="{FF2B5EF4-FFF2-40B4-BE49-F238E27FC236}">
                <a16:creationId xmlns:a16="http://schemas.microsoft.com/office/drawing/2014/main" id="{FAD8BD4C-55E4-CE4B-A3EE-B0355F4CC6FF}"/>
              </a:ext>
            </a:extLst>
          </p:cNvPr>
          <p:cNvCxnSpPr>
            <a:cxnSpLocks/>
          </p:cNvCxnSpPr>
          <p:nvPr/>
        </p:nvCxnSpPr>
        <p:spPr>
          <a:xfrm>
            <a:off x="42715990" y="8097829"/>
            <a:ext cx="0" cy="1318515"/>
          </a:xfrm>
          <a:prstGeom prst="line">
            <a:avLst/>
          </a:prstGeom>
          <a:ln w="63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2" name="Straight Connector 771">
            <a:extLst>
              <a:ext uri="{FF2B5EF4-FFF2-40B4-BE49-F238E27FC236}">
                <a16:creationId xmlns:a16="http://schemas.microsoft.com/office/drawing/2014/main" id="{861D9452-B20C-BF49-9597-AED3936F2446}"/>
              </a:ext>
            </a:extLst>
          </p:cNvPr>
          <p:cNvCxnSpPr>
            <a:cxnSpLocks/>
          </p:cNvCxnSpPr>
          <p:nvPr/>
        </p:nvCxnSpPr>
        <p:spPr>
          <a:xfrm rot="5400000">
            <a:off x="43621034" y="8508852"/>
            <a:ext cx="0" cy="1801631"/>
          </a:xfrm>
          <a:prstGeom prst="line">
            <a:avLst/>
          </a:prstGeom>
          <a:ln w="63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9" name="Straight Connector 768">
            <a:extLst>
              <a:ext uri="{FF2B5EF4-FFF2-40B4-BE49-F238E27FC236}">
                <a16:creationId xmlns:a16="http://schemas.microsoft.com/office/drawing/2014/main" id="{B56ABE66-E634-4545-97BE-CA1C66E309D5}"/>
              </a:ext>
            </a:extLst>
          </p:cNvPr>
          <p:cNvCxnSpPr>
            <a:cxnSpLocks/>
          </p:cNvCxnSpPr>
          <p:nvPr/>
        </p:nvCxnSpPr>
        <p:spPr>
          <a:xfrm>
            <a:off x="42717949" y="10312723"/>
            <a:ext cx="0" cy="1318515"/>
          </a:xfrm>
          <a:prstGeom prst="line">
            <a:avLst/>
          </a:prstGeom>
          <a:ln w="63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0" name="Straight Connector 769">
            <a:extLst>
              <a:ext uri="{FF2B5EF4-FFF2-40B4-BE49-F238E27FC236}">
                <a16:creationId xmlns:a16="http://schemas.microsoft.com/office/drawing/2014/main" id="{DCF525EE-FE61-814D-ABC0-DB62CAFF4E19}"/>
              </a:ext>
            </a:extLst>
          </p:cNvPr>
          <p:cNvCxnSpPr>
            <a:cxnSpLocks/>
          </p:cNvCxnSpPr>
          <p:nvPr/>
        </p:nvCxnSpPr>
        <p:spPr>
          <a:xfrm rot="5400000">
            <a:off x="43622993" y="10723746"/>
            <a:ext cx="0" cy="1801631"/>
          </a:xfrm>
          <a:prstGeom prst="line">
            <a:avLst/>
          </a:prstGeom>
          <a:ln w="63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1" name="TextBox 690">
            <a:extLst>
              <a:ext uri="{FF2B5EF4-FFF2-40B4-BE49-F238E27FC236}">
                <a16:creationId xmlns:a16="http://schemas.microsoft.com/office/drawing/2014/main" id="{5EDCD864-DE00-0145-92D0-6774C8998904}"/>
              </a:ext>
            </a:extLst>
          </p:cNvPr>
          <p:cNvSpPr txBox="1"/>
          <p:nvPr/>
        </p:nvSpPr>
        <p:spPr>
          <a:xfrm rot="16200000">
            <a:off x="36911600" y="14114810"/>
            <a:ext cx="4524221" cy="603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Expression level (RPMK)</a:t>
            </a:r>
          </a:p>
        </p:txBody>
      </p:sp>
      <p:sp>
        <p:nvSpPr>
          <p:cNvPr id="1180" name="Rectangle 1179">
            <a:extLst>
              <a:ext uri="{FF2B5EF4-FFF2-40B4-BE49-F238E27FC236}">
                <a16:creationId xmlns:a16="http://schemas.microsoft.com/office/drawing/2014/main" id="{D24AFA53-5B2C-3247-99A3-E0E9D04DE4B8}"/>
              </a:ext>
            </a:extLst>
          </p:cNvPr>
          <p:cNvSpPr/>
          <p:nvPr/>
        </p:nvSpPr>
        <p:spPr>
          <a:xfrm>
            <a:off x="41236872" y="6465070"/>
            <a:ext cx="237345" cy="7720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84" name="Rectangle 1183">
            <a:extLst>
              <a:ext uri="{FF2B5EF4-FFF2-40B4-BE49-F238E27FC236}">
                <a16:creationId xmlns:a16="http://schemas.microsoft.com/office/drawing/2014/main" id="{252CDBA0-0ED3-2049-AF89-1DCC29F54B56}"/>
              </a:ext>
            </a:extLst>
          </p:cNvPr>
          <p:cNvSpPr/>
          <p:nvPr/>
        </p:nvSpPr>
        <p:spPr>
          <a:xfrm>
            <a:off x="41538209" y="6316754"/>
            <a:ext cx="433886" cy="964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86" name="Rectangle 1185">
            <a:extLst>
              <a:ext uri="{FF2B5EF4-FFF2-40B4-BE49-F238E27FC236}">
                <a16:creationId xmlns:a16="http://schemas.microsoft.com/office/drawing/2014/main" id="{E282FFD1-BCB8-914F-96E9-E5EDA6060D90}"/>
              </a:ext>
            </a:extLst>
          </p:cNvPr>
          <p:cNvSpPr/>
          <p:nvPr/>
        </p:nvSpPr>
        <p:spPr>
          <a:xfrm>
            <a:off x="41176357" y="6292288"/>
            <a:ext cx="381567" cy="140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182" name="Straight Connector 1181">
            <a:extLst>
              <a:ext uri="{FF2B5EF4-FFF2-40B4-BE49-F238E27FC236}">
                <a16:creationId xmlns:a16="http://schemas.microsoft.com/office/drawing/2014/main" id="{775A7FC2-F1D7-2B45-91D5-0926B7A69A52}"/>
              </a:ext>
            </a:extLst>
          </p:cNvPr>
          <p:cNvCxnSpPr>
            <a:cxnSpLocks/>
          </p:cNvCxnSpPr>
          <p:nvPr/>
        </p:nvCxnSpPr>
        <p:spPr>
          <a:xfrm>
            <a:off x="41347246" y="6409496"/>
            <a:ext cx="0" cy="367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3" name="Straight Connector 1182">
            <a:extLst>
              <a:ext uri="{FF2B5EF4-FFF2-40B4-BE49-F238E27FC236}">
                <a16:creationId xmlns:a16="http://schemas.microsoft.com/office/drawing/2014/main" id="{B1880A50-B95E-D548-9DE2-B8D23AB5FA3B}"/>
              </a:ext>
            </a:extLst>
          </p:cNvPr>
          <p:cNvCxnSpPr>
            <a:cxnSpLocks/>
          </p:cNvCxnSpPr>
          <p:nvPr/>
        </p:nvCxnSpPr>
        <p:spPr>
          <a:xfrm rot="16200000">
            <a:off x="41347246" y="6365008"/>
            <a:ext cx="0" cy="889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8" name="Rectangle 1187">
            <a:extLst>
              <a:ext uri="{FF2B5EF4-FFF2-40B4-BE49-F238E27FC236}">
                <a16:creationId xmlns:a16="http://schemas.microsoft.com/office/drawing/2014/main" id="{34C5D469-B31C-FC4C-8147-527CDE881C43}"/>
              </a:ext>
            </a:extLst>
          </p:cNvPr>
          <p:cNvSpPr/>
          <p:nvPr/>
        </p:nvSpPr>
        <p:spPr>
          <a:xfrm>
            <a:off x="43871309" y="6456731"/>
            <a:ext cx="237345" cy="7838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90" name="Rectangle 1189">
            <a:extLst>
              <a:ext uri="{FF2B5EF4-FFF2-40B4-BE49-F238E27FC236}">
                <a16:creationId xmlns:a16="http://schemas.microsoft.com/office/drawing/2014/main" id="{02F7347C-AB07-EE4F-9E3C-A5FBDC1513A3}"/>
              </a:ext>
            </a:extLst>
          </p:cNvPr>
          <p:cNvSpPr/>
          <p:nvPr/>
        </p:nvSpPr>
        <p:spPr>
          <a:xfrm>
            <a:off x="41247333" y="8936920"/>
            <a:ext cx="263438" cy="4708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91" name="Rectangle 1190">
            <a:extLst>
              <a:ext uri="{FF2B5EF4-FFF2-40B4-BE49-F238E27FC236}">
                <a16:creationId xmlns:a16="http://schemas.microsoft.com/office/drawing/2014/main" id="{1AD74C5A-C48A-CB43-9F2C-1978BBD76DDE}"/>
              </a:ext>
            </a:extLst>
          </p:cNvPr>
          <p:cNvSpPr/>
          <p:nvPr/>
        </p:nvSpPr>
        <p:spPr>
          <a:xfrm>
            <a:off x="43829451" y="8434978"/>
            <a:ext cx="237345" cy="9835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94" name="Rectangle 1193">
            <a:extLst>
              <a:ext uri="{FF2B5EF4-FFF2-40B4-BE49-F238E27FC236}">
                <a16:creationId xmlns:a16="http://schemas.microsoft.com/office/drawing/2014/main" id="{BD3EC23A-15C9-6246-BC5E-8A619CF69835}"/>
              </a:ext>
            </a:extLst>
          </p:cNvPr>
          <p:cNvSpPr/>
          <p:nvPr/>
        </p:nvSpPr>
        <p:spPr>
          <a:xfrm>
            <a:off x="43902693" y="10642053"/>
            <a:ext cx="266487" cy="98174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95" name="Rectangle 1194">
            <a:extLst>
              <a:ext uri="{FF2B5EF4-FFF2-40B4-BE49-F238E27FC236}">
                <a16:creationId xmlns:a16="http://schemas.microsoft.com/office/drawing/2014/main" id="{7C43C65A-70A0-F045-B801-E1B8F2CBE035}"/>
              </a:ext>
            </a:extLst>
          </p:cNvPr>
          <p:cNvSpPr/>
          <p:nvPr/>
        </p:nvSpPr>
        <p:spPr>
          <a:xfrm>
            <a:off x="41313603" y="10804445"/>
            <a:ext cx="280926" cy="82672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197" name="Straight Connector 1196">
            <a:extLst>
              <a:ext uri="{FF2B5EF4-FFF2-40B4-BE49-F238E27FC236}">
                <a16:creationId xmlns:a16="http://schemas.microsoft.com/office/drawing/2014/main" id="{5247A391-EE73-A04F-9CE1-8A1869FEC5CB}"/>
              </a:ext>
            </a:extLst>
          </p:cNvPr>
          <p:cNvCxnSpPr>
            <a:cxnSpLocks/>
          </p:cNvCxnSpPr>
          <p:nvPr/>
        </p:nvCxnSpPr>
        <p:spPr>
          <a:xfrm>
            <a:off x="43981684" y="6198862"/>
            <a:ext cx="0" cy="36733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8" name="Straight Connector 1197">
            <a:extLst>
              <a:ext uri="{FF2B5EF4-FFF2-40B4-BE49-F238E27FC236}">
                <a16:creationId xmlns:a16="http://schemas.microsoft.com/office/drawing/2014/main" id="{62BB2C10-85DD-244B-9E45-8B8A95389C5A}"/>
              </a:ext>
            </a:extLst>
          </p:cNvPr>
          <p:cNvCxnSpPr>
            <a:cxnSpLocks/>
          </p:cNvCxnSpPr>
          <p:nvPr/>
        </p:nvCxnSpPr>
        <p:spPr>
          <a:xfrm rot="16200000">
            <a:off x="43981684" y="6154374"/>
            <a:ext cx="0" cy="8898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9" name="Rectangle 1198">
            <a:extLst>
              <a:ext uri="{FF2B5EF4-FFF2-40B4-BE49-F238E27FC236}">
                <a16:creationId xmlns:a16="http://schemas.microsoft.com/office/drawing/2014/main" id="{C0F36250-BEB7-5941-ABEF-FEEB9F5D4B97}"/>
              </a:ext>
            </a:extLst>
          </p:cNvPr>
          <p:cNvSpPr/>
          <p:nvPr/>
        </p:nvSpPr>
        <p:spPr>
          <a:xfrm>
            <a:off x="44199003" y="6112535"/>
            <a:ext cx="433886" cy="120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584" name="Chart 583" descr="Axis">
            <a:extLst>
              <a:ext uri="{FF2B5EF4-FFF2-40B4-BE49-F238E27FC236}">
                <a16:creationId xmlns:a16="http://schemas.microsoft.com/office/drawing/2014/main" id="{DA47DC4C-0F76-BA45-834F-989D2E747C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368636"/>
              </p:ext>
            </p:extLst>
          </p:nvPr>
        </p:nvGraphicFramePr>
        <p:xfrm>
          <a:off x="44907621" y="5699588"/>
          <a:ext cx="2161963" cy="1744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pSp>
        <p:nvGrpSpPr>
          <p:cNvPr id="682" name="Group 681">
            <a:extLst>
              <a:ext uri="{FF2B5EF4-FFF2-40B4-BE49-F238E27FC236}">
                <a16:creationId xmlns:a16="http://schemas.microsoft.com/office/drawing/2014/main" id="{DABC4BAE-D937-2C46-BC57-7AE87DA37C9E}"/>
              </a:ext>
            </a:extLst>
          </p:cNvPr>
          <p:cNvGrpSpPr/>
          <p:nvPr/>
        </p:nvGrpSpPr>
        <p:grpSpPr>
          <a:xfrm>
            <a:off x="45176068" y="5900615"/>
            <a:ext cx="1805859" cy="1318515"/>
            <a:chOff x="6718852" y="2091193"/>
            <a:chExt cx="1374819" cy="898497"/>
          </a:xfrm>
        </p:grpSpPr>
        <p:cxnSp>
          <p:nvCxnSpPr>
            <p:cNvPr id="765" name="Straight Connector 764">
              <a:extLst>
                <a:ext uri="{FF2B5EF4-FFF2-40B4-BE49-F238E27FC236}">
                  <a16:creationId xmlns:a16="http://schemas.microsoft.com/office/drawing/2014/main" id="{856652AC-4913-C448-8A28-EA4E8F0B3599}"/>
                </a:ext>
              </a:extLst>
            </p:cNvPr>
            <p:cNvCxnSpPr>
              <a:cxnSpLocks/>
            </p:cNvCxnSpPr>
            <p:nvPr/>
          </p:nvCxnSpPr>
          <p:spPr>
            <a:xfrm>
              <a:off x="6718852" y="2091193"/>
              <a:ext cx="0" cy="898497"/>
            </a:xfrm>
            <a:prstGeom prst="line">
              <a:avLst/>
            </a:prstGeom>
            <a:ln w="635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6" name="Straight Connector 765">
              <a:extLst>
                <a:ext uri="{FF2B5EF4-FFF2-40B4-BE49-F238E27FC236}">
                  <a16:creationId xmlns:a16="http://schemas.microsoft.com/office/drawing/2014/main" id="{F8B1C93D-8010-C944-896E-D96884C3EEA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407871" y="2299340"/>
              <a:ext cx="0" cy="1371600"/>
            </a:xfrm>
            <a:prstGeom prst="line">
              <a:avLst/>
            </a:prstGeom>
            <a:ln w="635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9" name="Rectangle 1188">
            <a:extLst>
              <a:ext uri="{FF2B5EF4-FFF2-40B4-BE49-F238E27FC236}">
                <a16:creationId xmlns:a16="http://schemas.microsoft.com/office/drawing/2014/main" id="{C0C0E586-A327-F34E-8CBE-EBD1534026D5}"/>
              </a:ext>
            </a:extLst>
          </p:cNvPr>
          <p:cNvSpPr/>
          <p:nvPr/>
        </p:nvSpPr>
        <p:spPr>
          <a:xfrm>
            <a:off x="46353185" y="6456732"/>
            <a:ext cx="250193" cy="7455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200" name="Group 1199">
            <a:extLst>
              <a:ext uri="{FF2B5EF4-FFF2-40B4-BE49-F238E27FC236}">
                <a16:creationId xmlns:a16="http://schemas.microsoft.com/office/drawing/2014/main" id="{2EE2803C-1EA9-344B-B8D9-270E5646DE49}"/>
              </a:ext>
            </a:extLst>
          </p:cNvPr>
          <p:cNvGrpSpPr/>
          <p:nvPr/>
        </p:nvGrpSpPr>
        <p:grpSpPr>
          <a:xfrm>
            <a:off x="46438143" y="6385860"/>
            <a:ext cx="88981" cy="367333"/>
            <a:chOff x="17533089" y="23154163"/>
            <a:chExt cx="72000" cy="170121"/>
          </a:xfrm>
        </p:grpSpPr>
        <p:cxnSp>
          <p:nvCxnSpPr>
            <p:cNvPr id="1201" name="Straight Connector 1200">
              <a:extLst>
                <a:ext uri="{FF2B5EF4-FFF2-40B4-BE49-F238E27FC236}">
                  <a16:creationId xmlns:a16="http://schemas.microsoft.com/office/drawing/2014/main" id="{4EBB428E-B869-2B40-B9D6-41CCF570E5F7}"/>
                </a:ext>
              </a:extLst>
            </p:cNvPr>
            <p:cNvCxnSpPr>
              <a:cxnSpLocks/>
            </p:cNvCxnSpPr>
            <p:nvPr/>
          </p:nvCxnSpPr>
          <p:spPr>
            <a:xfrm>
              <a:off x="17569089" y="23154163"/>
              <a:ext cx="0" cy="17012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2" name="Straight Connector 1201">
              <a:extLst>
                <a:ext uri="{FF2B5EF4-FFF2-40B4-BE49-F238E27FC236}">
                  <a16:creationId xmlns:a16="http://schemas.microsoft.com/office/drawing/2014/main" id="{31BE643C-9DE4-984A-99CA-D4E974B3127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7569089" y="23118164"/>
              <a:ext cx="0" cy="72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3" name="Rectangle 1202">
            <a:extLst>
              <a:ext uri="{FF2B5EF4-FFF2-40B4-BE49-F238E27FC236}">
                <a16:creationId xmlns:a16="http://schemas.microsoft.com/office/drawing/2014/main" id="{29BC30DA-023C-E44A-AB4D-DB5B9C5747AF}"/>
              </a:ext>
            </a:extLst>
          </p:cNvPr>
          <p:cNvSpPr/>
          <p:nvPr/>
        </p:nvSpPr>
        <p:spPr>
          <a:xfrm>
            <a:off x="46657039" y="6196191"/>
            <a:ext cx="433886" cy="120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205" name="Straight Connector 1204">
            <a:extLst>
              <a:ext uri="{FF2B5EF4-FFF2-40B4-BE49-F238E27FC236}">
                <a16:creationId xmlns:a16="http://schemas.microsoft.com/office/drawing/2014/main" id="{2675A948-DC21-F047-AA4F-8AE59AA39D71}"/>
              </a:ext>
            </a:extLst>
          </p:cNvPr>
          <p:cNvCxnSpPr>
            <a:cxnSpLocks/>
          </p:cNvCxnSpPr>
          <p:nvPr/>
        </p:nvCxnSpPr>
        <p:spPr>
          <a:xfrm>
            <a:off x="41378108" y="8890655"/>
            <a:ext cx="0" cy="36733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6" name="Straight Connector 1205">
            <a:extLst>
              <a:ext uri="{FF2B5EF4-FFF2-40B4-BE49-F238E27FC236}">
                <a16:creationId xmlns:a16="http://schemas.microsoft.com/office/drawing/2014/main" id="{B1E63BF1-F41A-2C48-9410-59841D467C9F}"/>
              </a:ext>
            </a:extLst>
          </p:cNvPr>
          <p:cNvCxnSpPr>
            <a:cxnSpLocks/>
          </p:cNvCxnSpPr>
          <p:nvPr/>
        </p:nvCxnSpPr>
        <p:spPr>
          <a:xfrm rot="16200000">
            <a:off x="41378108" y="8846167"/>
            <a:ext cx="0" cy="8898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321641D8-DDC0-ED4B-A429-5726E1270F52}"/>
              </a:ext>
            </a:extLst>
          </p:cNvPr>
          <p:cNvSpPr/>
          <p:nvPr/>
        </p:nvSpPr>
        <p:spPr>
          <a:xfrm>
            <a:off x="43818721" y="8184005"/>
            <a:ext cx="293243" cy="236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208" name="Straight Connector 1207">
            <a:extLst>
              <a:ext uri="{FF2B5EF4-FFF2-40B4-BE49-F238E27FC236}">
                <a16:creationId xmlns:a16="http://schemas.microsoft.com/office/drawing/2014/main" id="{3A3B3EAD-B880-CF4A-B2A8-AD36990AC075}"/>
              </a:ext>
            </a:extLst>
          </p:cNvPr>
          <p:cNvCxnSpPr>
            <a:cxnSpLocks/>
          </p:cNvCxnSpPr>
          <p:nvPr/>
        </p:nvCxnSpPr>
        <p:spPr>
          <a:xfrm>
            <a:off x="43953078" y="8332119"/>
            <a:ext cx="0" cy="36733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9" name="Straight Connector 1208">
            <a:extLst>
              <a:ext uri="{FF2B5EF4-FFF2-40B4-BE49-F238E27FC236}">
                <a16:creationId xmlns:a16="http://schemas.microsoft.com/office/drawing/2014/main" id="{11BA27A2-8708-7844-857C-B48AAC2994AD}"/>
              </a:ext>
            </a:extLst>
          </p:cNvPr>
          <p:cNvCxnSpPr>
            <a:cxnSpLocks/>
          </p:cNvCxnSpPr>
          <p:nvPr/>
        </p:nvCxnSpPr>
        <p:spPr>
          <a:xfrm rot="16200000">
            <a:off x="43953078" y="8287631"/>
            <a:ext cx="0" cy="8898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5" name="Straight Connector 1214">
            <a:extLst>
              <a:ext uri="{FF2B5EF4-FFF2-40B4-BE49-F238E27FC236}">
                <a16:creationId xmlns:a16="http://schemas.microsoft.com/office/drawing/2014/main" id="{2B8EF1D4-FE10-AC48-9A34-3D86CCB9DB59}"/>
              </a:ext>
            </a:extLst>
          </p:cNvPr>
          <p:cNvCxnSpPr>
            <a:cxnSpLocks/>
          </p:cNvCxnSpPr>
          <p:nvPr/>
        </p:nvCxnSpPr>
        <p:spPr>
          <a:xfrm>
            <a:off x="41434951" y="10625313"/>
            <a:ext cx="0" cy="36733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6" name="Straight Connector 1215">
            <a:extLst>
              <a:ext uri="{FF2B5EF4-FFF2-40B4-BE49-F238E27FC236}">
                <a16:creationId xmlns:a16="http://schemas.microsoft.com/office/drawing/2014/main" id="{2316BD5B-FC5A-3B44-9D13-678712AB9143}"/>
              </a:ext>
            </a:extLst>
          </p:cNvPr>
          <p:cNvCxnSpPr>
            <a:cxnSpLocks/>
          </p:cNvCxnSpPr>
          <p:nvPr/>
        </p:nvCxnSpPr>
        <p:spPr>
          <a:xfrm rot="16200000">
            <a:off x="41434956" y="10580825"/>
            <a:ext cx="0" cy="8898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8" name="Straight Connector 1217">
            <a:extLst>
              <a:ext uri="{FF2B5EF4-FFF2-40B4-BE49-F238E27FC236}">
                <a16:creationId xmlns:a16="http://schemas.microsoft.com/office/drawing/2014/main" id="{7D2E3B9A-0F35-5947-8950-CBA6722EA75D}"/>
              </a:ext>
            </a:extLst>
          </p:cNvPr>
          <p:cNvCxnSpPr>
            <a:cxnSpLocks/>
          </p:cNvCxnSpPr>
          <p:nvPr/>
        </p:nvCxnSpPr>
        <p:spPr>
          <a:xfrm>
            <a:off x="44031755" y="10487525"/>
            <a:ext cx="0" cy="36733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9" name="Straight Connector 1218">
            <a:extLst>
              <a:ext uri="{FF2B5EF4-FFF2-40B4-BE49-F238E27FC236}">
                <a16:creationId xmlns:a16="http://schemas.microsoft.com/office/drawing/2014/main" id="{7CD23044-3D7F-4A4F-857E-87EEFCDE35F7}"/>
              </a:ext>
            </a:extLst>
          </p:cNvPr>
          <p:cNvCxnSpPr>
            <a:cxnSpLocks/>
          </p:cNvCxnSpPr>
          <p:nvPr/>
        </p:nvCxnSpPr>
        <p:spPr>
          <a:xfrm rot="16200000">
            <a:off x="44031755" y="10443037"/>
            <a:ext cx="0" cy="8898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2F3B9C45-2565-B447-A24F-2EF575799615}"/>
              </a:ext>
            </a:extLst>
          </p:cNvPr>
          <p:cNvSpPr/>
          <p:nvPr/>
        </p:nvSpPr>
        <p:spPr>
          <a:xfrm>
            <a:off x="41303356" y="10250830"/>
            <a:ext cx="607943" cy="243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24" name="Rectangle 1223">
            <a:extLst>
              <a:ext uri="{FF2B5EF4-FFF2-40B4-BE49-F238E27FC236}">
                <a16:creationId xmlns:a16="http://schemas.microsoft.com/office/drawing/2014/main" id="{234C534D-2F12-4A4C-9EFB-873B42754194}"/>
              </a:ext>
            </a:extLst>
          </p:cNvPr>
          <p:cNvSpPr/>
          <p:nvPr/>
        </p:nvSpPr>
        <p:spPr>
          <a:xfrm>
            <a:off x="41569202" y="8673919"/>
            <a:ext cx="433886" cy="964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25" name="Rectangle 1224">
            <a:extLst>
              <a:ext uri="{FF2B5EF4-FFF2-40B4-BE49-F238E27FC236}">
                <a16:creationId xmlns:a16="http://schemas.microsoft.com/office/drawing/2014/main" id="{31DD4B82-6A36-914B-9604-A44BE150C27F}"/>
              </a:ext>
            </a:extLst>
          </p:cNvPr>
          <p:cNvSpPr/>
          <p:nvPr/>
        </p:nvSpPr>
        <p:spPr>
          <a:xfrm>
            <a:off x="44122713" y="8277777"/>
            <a:ext cx="439842" cy="1257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683" name="Group 682">
            <a:extLst>
              <a:ext uri="{FF2B5EF4-FFF2-40B4-BE49-F238E27FC236}">
                <a16:creationId xmlns:a16="http://schemas.microsoft.com/office/drawing/2014/main" id="{15717C60-064F-1244-8C07-FCB0E3E95418}"/>
              </a:ext>
            </a:extLst>
          </p:cNvPr>
          <p:cNvGrpSpPr/>
          <p:nvPr/>
        </p:nvGrpSpPr>
        <p:grpSpPr>
          <a:xfrm>
            <a:off x="45178813" y="8088942"/>
            <a:ext cx="1805859" cy="1318515"/>
            <a:chOff x="6718852" y="2091193"/>
            <a:chExt cx="1374819" cy="898497"/>
          </a:xfrm>
        </p:grpSpPr>
        <p:cxnSp>
          <p:nvCxnSpPr>
            <p:cNvPr id="763" name="Straight Connector 762">
              <a:extLst>
                <a:ext uri="{FF2B5EF4-FFF2-40B4-BE49-F238E27FC236}">
                  <a16:creationId xmlns:a16="http://schemas.microsoft.com/office/drawing/2014/main" id="{5984C943-7231-2B48-99C4-E802F6FADBF7}"/>
                </a:ext>
              </a:extLst>
            </p:cNvPr>
            <p:cNvCxnSpPr>
              <a:cxnSpLocks/>
            </p:cNvCxnSpPr>
            <p:nvPr/>
          </p:nvCxnSpPr>
          <p:spPr>
            <a:xfrm>
              <a:off x="6718852" y="2091193"/>
              <a:ext cx="0" cy="898497"/>
            </a:xfrm>
            <a:prstGeom prst="line">
              <a:avLst/>
            </a:prstGeom>
            <a:ln w="635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4" name="Straight Connector 763">
              <a:extLst>
                <a:ext uri="{FF2B5EF4-FFF2-40B4-BE49-F238E27FC236}">
                  <a16:creationId xmlns:a16="http://schemas.microsoft.com/office/drawing/2014/main" id="{2C9624E1-F351-1646-936C-4B56964CE71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407871" y="2299340"/>
              <a:ext cx="0" cy="1371600"/>
            </a:xfrm>
            <a:prstGeom prst="line">
              <a:avLst/>
            </a:prstGeom>
            <a:ln w="635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2" name="Rectangle 1191">
            <a:extLst>
              <a:ext uri="{FF2B5EF4-FFF2-40B4-BE49-F238E27FC236}">
                <a16:creationId xmlns:a16="http://schemas.microsoft.com/office/drawing/2014/main" id="{0AEFD412-BB1C-5D46-8799-E72DCC2184E4}"/>
              </a:ext>
            </a:extLst>
          </p:cNvPr>
          <p:cNvSpPr/>
          <p:nvPr/>
        </p:nvSpPr>
        <p:spPr>
          <a:xfrm>
            <a:off x="46384573" y="8302110"/>
            <a:ext cx="237345" cy="11056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10" name="Rectangle 1209">
            <a:extLst>
              <a:ext uri="{FF2B5EF4-FFF2-40B4-BE49-F238E27FC236}">
                <a16:creationId xmlns:a16="http://schemas.microsoft.com/office/drawing/2014/main" id="{69D36C03-BF39-7440-BBC4-3DDA1D763963}"/>
              </a:ext>
            </a:extLst>
          </p:cNvPr>
          <p:cNvSpPr/>
          <p:nvPr/>
        </p:nvSpPr>
        <p:spPr>
          <a:xfrm>
            <a:off x="46380007" y="8053116"/>
            <a:ext cx="293243" cy="236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211" name="Group 1210">
            <a:extLst>
              <a:ext uri="{FF2B5EF4-FFF2-40B4-BE49-F238E27FC236}">
                <a16:creationId xmlns:a16="http://schemas.microsoft.com/office/drawing/2014/main" id="{8D8F4962-D72C-CD46-AB49-9B5D677E5DD6}"/>
              </a:ext>
            </a:extLst>
          </p:cNvPr>
          <p:cNvGrpSpPr/>
          <p:nvPr/>
        </p:nvGrpSpPr>
        <p:grpSpPr>
          <a:xfrm>
            <a:off x="46459603" y="8186951"/>
            <a:ext cx="88981" cy="367333"/>
            <a:chOff x="17533089" y="23154163"/>
            <a:chExt cx="72000" cy="170121"/>
          </a:xfrm>
        </p:grpSpPr>
        <p:cxnSp>
          <p:nvCxnSpPr>
            <p:cNvPr id="1212" name="Straight Connector 1211">
              <a:extLst>
                <a:ext uri="{FF2B5EF4-FFF2-40B4-BE49-F238E27FC236}">
                  <a16:creationId xmlns:a16="http://schemas.microsoft.com/office/drawing/2014/main" id="{E83E49FE-D554-D74C-81A1-5D4B7A8A1005}"/>
                </a:ext>
              </a:extLst>
            </p:cNvPr>
            <p:cNvCxnSpPr>
              <a:cxnSpLocks/>
            </p:cNvCxnSpPr>
            <p:nvPr/>
          </p:nvCxnSpPr>
          <p:spPr>
            <a:xfrm>
              <a:off x="17569089" y="23154163"/>
              <a:ext cx="0" cy="17012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3" name="Straight Connector 1212">
              <a:extLst>
                <a:ext uri="{FF2B5EF4-FFF2-40B4-BE49-F238E27FC236}">
                  <a16:creationId xmlns:a16="http://schemas.microsoft.com/office/drawing/2014/main" id="{C38C9069-3626-9E49-B1EE-EFCCAA2FE0A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7569089" y="23118164"/>
              <a:ext cx="0" cy="72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6" name="Rectangle 1225">
            <a:extLst>
              <a:ext uri="{FF2B5EF4-FFF2-40B4-BE49-F238E27FC236}">
                <a16:creationId xmlns:a16="http://schemas.microsoft.com/office/drawing/2014/main" id="{3237B9C1-51D4-A04E-9A1E-4B5BB8D951AA}"/>
              </a:ext>
            </a:extLst>
          </p:cNvPr>
          <p:cNvSpPr/>
          <p:nvPr/>
        </p:nvSpPr>
        <p:spPr>
          <a:xfrm>
            <a:off x="46695187" y="8000080"/>
            <a:ext cx="424124" cy="1456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27" name="Rectangle 1226">
            <a:extLst>
              <a:ext uri="{FF2B5EF4-FFF2-40B4-BE49-F238E27FC236}">
                <a16:creationId xmlns:a16="http://schemas.microsoft.com/office/drawing/2014/main" id="{3BFC4E47-EEE3-2549-B379-431D0BA8B537}"/>
              </a:ext>
            </a:extLst>
          </p:cNvPr>
          <p:cNvSpPr/>
          <p:nvPr/>
        </p:nvSpPr>
        <p:spPr>
          <a:xfrm>
            <a:off x="41693176" y="10374130"/>
            <a:ext cx="433886" cy="1360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28" name="Rectangle 1227">
            <a:extLst>
              <a:ext uri="{FF2B5EF4-FFF2-40B4-BE49-F238E27FC236}">
                <a16:creationId xmlns:a16="http://schemas.microsoft.com/office/drawing/2014/main" id="{A27A99F3-A3F5-D048-9D31-201E9734ADDD}"/>
              </a:ext>
            </a:extLst>
          </p:cNvPr>
          <p:cNvSpPr/>
          <p:nvPr/>
        </p:nvSpPr>
        <p:spPr>
          <a:xfrm>
            <a:off x="44253838" y="10443025"/>
            <a:ext cx="433886" cy="1360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627" name="Chart 626" descr="Axis">
            <a:extLst>
              <a:ext uri="{FF2B5EF4-FFF2-40B4-BE49-F238E27FC236}">
                <a16:creationId xmlns:a16="http://schemas.microsoft.com/office/drawing/2014/main" id="{4CD6588C-9285-ED47-941D-A6E47765B4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728445"/>
              </p:ext>
            </p:extLst>
          </p:nvPr>
        </p:nvGraphicFramePr>
        <p:xfrm>
          <a:off x="44874259" y="9892873"/>
          <a:ext cx="2252039" cy="20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pSp>
        <p:nvGrpSpPr>
          <p:cNvPr id="681" name="Group 680">
            <a:extLst>
              <a:ext uri="{FF2B5EF4-FFF2-40B4-BE49-F238E27FC236}">
                <a16:creationId xmlns:a16="http://schemas.microsoft.com/office/drawing/2014/main" id="{DD608F8C-0790-A346-BEC0-E33A842822E4}"/>
              </a:ext>
            </a:extLst>
          </p:cNvPr>
          <p:cNvGrpSpPr/>
          <p:nvPr/>
        </p:nvGrpSpPr>
        <p:grpSpPr>
          <a:xfrm>
            <a:off x="45181041" y="10323092"/>
            <a:ext cx="1805859" cy="1318515"/>
            <a:chOff x="6718852" y="2091193"/>
            <a:chExt cx="1374819" cy="898497"/>
          </a:xfrm>
        </p:grpSpPr>
        <p:cxnSp>
          <p:nvCxnSpPr>
            <p:cNvPr id="767" name="Straight Connector 766">
              <a:extLst>
                <a:ext uri="{FF2B5EF4-FFF2-40B4-BE49-F238E27FC236}">
                  <a16:creationId xmlns:a16="http://schemas.microsoft.com/office/drawing/2014/main" id="{50143348-5D96-6548-B26C-3A0C920EC4BA}"/>
                </a:ext>
              </a:extLst>
            </p:cNvPr>
            <p:cNvCxnSpPr>
              <a:cxnSpLocks/>
            </p:cNvCxnSpPr>
            <p:nvPr/>
          </p:nvCxnSpPr>
          <p:spPr>
            <a:xfrm>
              <a:off x="6718852" y="2091193"/>
              <a:ext cx="0" cy="898497"/>
            </a:xfrm>
            <a:prstGeom prst="line">
              <a:avLst/>
            </a:prstGeom>
            <a:ln w="635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8" name="Straight Connector 767">
              <a:extLst>
                <a:ext uri="{FF2B5EF4-FFF2-40B4-BE49-F238E27FC236}">
                  <a16:creationId xmlns:a16="http://schemas.microsoft.com/office/drawing/2014/main" id="{7A5A9C90-067C-E64E-B3C8-406706D7C12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407871" y="2299340"/>
              <a:ext cx="0" cy="1371600"/>
            </a:xfrm>
            <a:prstGeom prst="line">
              <a:avLst/>
            </a:prstGeom>
            <a:ln w="635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3" name="Rectangle 1192">
            <a:extLst>
              <a:ext uri="{FF2B5EF4-FFF2-40B4-BE49-F238E27FC236}">
                <a16:creationId xmlns:a16="http://schemas.microsoft.com/office/drawing/2014/main" id="{F1076022-838C-3548-B0F1-454AF3659CC0}"/>
              </a:ext>
            </a:extLst>
          </p:cNvPr>
          <p:cNvSpPr/>
          <p:nvPr/>
        </p:nvSpPr>
        <p:spPr>
          <a:xfrm>
            <a:off x="46374108" y="11225191"/>
            <a:ext cx="272182" cy="4071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220" name="Group 1219">
            <a:extLst>
              <a:ext uri="{FF2B5EF4-FFF2-40B4-BE49-F238E27FC236}">
                <a16:creationId xmlns:a16="http://schemas.microsoft.com/office/drawing/2014/main" id="{49463B20-70AE-1D48-BA3D-1BF78F4CBEB2}"/>
              </a:ext>
            </a:extLst>
          </p:cNvPr>
          <p:cNvGrpSpPr/>
          <p:nvPr/>
        </p:nvGrpSpPr>
        <p:grpSpPr>
          <a:xfrm>
            <a:off x="46452452" y="11176469"/>
            <a:ext cx="88981" cy="367333"/>
            <a:chOff x="17533089" y="23154163"/>
            <a:chExt cx="72000" cy="170121"/>
          </a:xfrm>
        </p:grpSpPr>
        <p:cxnSp>
          <p:nvCxnSpPr>
            <p:cNvPr id="1221" name="Straight Connector 1220">
              <a:extLst>
                <a:ext uri="{FF2B5EF4-FFF2-40B4-BE49-F238E27FC236}">
                  <a16:creationId xmlns:a16="http://schemas.microsoft.com/office/drawing/2014/main" id="{642D63E8-C936-584E-8113-FB9B8BF2ECC9}"/>
                </a:ext>
              </a:extLst>
            </p:cNvPr>
            <p:cNvCxnSpPr>
              <a:cxnSpLocks/>
            </p:cNvCxnSpPr>
            <p:nvPr/>
          </p:nvCxnSpPr>
          <p:spPr>
            <a:xfrm>
              <a:off x="17569089" y="23154163"/>
              <a:ext cx="0" cy="17012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2" name="Straight Connector 1221">
              <a:extLst>
                <a:ext uri="{FF2B5EF4-FFF2-40B4-BE49-F238E27FC236}">
                  <a16:creationId xmlns:a16="http://schemas.microsoft.com/office/drawing/2014/main" id="{3949C4FE-6B6B-2247-BCD6-F1C362C6F4B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7569089" y="23118164"/>
              <a:ext cx="0" cy="72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3" name="Rectangle 1222">
            <a:extLst>
              <a:ext uri="{FF2B5EF4-FFF2-40B4-BE49-F238E27FC236}">
                <a16:creationId xmlns:a16="http://schemas.microsoft.com/office/drawing/2014/main" id="{CF57BAF9-D943-214F-B4BD-76E633CC5AA6}"/>
              </a:ext>
            </a:extLst>
          </p:cNvPr>
          <p:cNvSpPr/>
          <p:nvPr/>
        </p:nvSpPr>
        <p:spPr>
          <a:xfrm>
            <a:off x="46162320" y="10327105"/>
            <a:ext cx="607943" cy="243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29" name="Rectangle 1228">
            <a:extLst>
              <a:ext uri="{FF2B5EF4-FFF2-40B4-BE49-F238E27FC236}">
                <a16:creationId xmlns:a16="http://schemas.microsoft.com/office/drawing/2014/main" id="{CB3B2F9C-4AB6-C643-8254-6D766F44A8C8}"/>
              </a:ext>
            </a:extLst>
          </p:cNvPr>
          <p:cNvSpPr/>
          <p:nvPr/>
        </p:nvSpPr>
        <p:spPr>
          <a:xfrm>
            <a:off x="46719027" y="10526682"/>
            <a:ext cx="433886" cy="1360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18" name="Rectangle 1117">
            <a:extLst>
              <a:ext uri="{FF2B5EF4-FFF2-40B4-BE49-F238E27FC236}">
                <a16:creationId xmlns:a16="http://schemas.microsoft.com/office/drawing/2014/main" id="{58CE7A53-7B7B-A342-AB10-9F3429D2113E}"/>
              </a:ext>
            </a:extLst>
          </p:cNvPr>
          <p:cNvSpPr/>
          <p:nvPr/>
        </p:nvSpPr>
        <p:spPr>
          <a:xfrm>
            <a:off x="39037876" y="11362650"/>
            <a:ext cx="9149799" cy="112915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br>
              <a:rPr lang="en-US" sz="2835" cap="all" dirty="0">
                <a:solidFill>
                  <a:srgbClr val="0F3F6C"/>
                </a:solidFill>
              </a:rPr>
            </a:br>
            <a:r>
              <a:rPr lang="en-US" sz="2362" cap="all" dirty="0">
                <a:solidFill>
                  <a:srgbClr val="0F3F6C"/>
                </a:solidFill>
              </a:rPr>
              <a:t>              suppression of Stellate cell pathway pro-fibrosis GENES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81675FE-D62A-9041-B8AA-945364A296E7}"/>
              </a:ext>
            </a:extLst>
          </p:cNvPr>
          <p:cNvGrpSpPr/>
          <p:nvPr/>
        </p:nvGrpSpPr>
        <p:grpSpPr>
          <a:xfrm>
            <a:off x="47877408" y="12753708"/>
            <a:ext cx="2476968" cy="1345670"/>
            <a:chOff x="44754332" y="20671508"/>
            <a:chExt cx="1764625" cy="778847"/>
          </a:xfrm>
        </p:grpSpPr>
        <p:sp>
          <p:nvSpPr>
            <p:cNvPr id="876" name="Rectangle 875">
              <a:extLst>
                <a:ext uri="{FF2B5EF4-FFF2-40B4-BE49-F238E27FC236}">
                  <a16:creationId xmlns:a16="http://schemas.microsoft.com/office/drawing/2014/main" id="{107ACD02-1081-E443-9991-2AD3D7DEDB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754332" y="20697050"/>
              <a:ext cx="208102" cy="16359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79" name="Rectangle 878">
              <a:extLst>
                <a:ext uri="{FF2B5EF4-FFF2-40B4-BE49-F238E27FC236}">
                  <a16:creationId xmlns:a16="http://schemas.microsoft.com/office/drawing/2014/main" id="{E567A59A-CE28-514F-AF12-765CF9AF25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754332" y="20893971"/>
              <a:ext cx="208102" cy="163594"/>
            </a:xfrm>
            <a:prstGeom prst="rect">
              <a:avLst/>
            </a:prstGeom>
            <a:solidFill>
              <a:srgbClr val="6780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84" name="Rectangle 883">
              <a:extLst>
                <a:ext uri="{FF2B5EF4-FFF2-40B4-BE49-F238E27FC236}">
                  <a16:creationId xmlns:a16="http://schemas.microsoft.com/office/drawing/2014/main" id="{7A8535BE-8817-904E-9B4C-0BDA6BAB6F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754332" y="21090893"/>
              <a:ext cx="208102" cy="163594"/>
            </a:xfrm>
            <a:prstGeom prst="rect">
              <a:avLst/>
            </a:prstGeom>
            <a:solidFill>
              <a:srgbClr val="7FB8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89" name="Rectangle 888">
              <a:extLst>
                <a:ext uri="{FF2B5EF4-FFF2-40B4-BE49-F238E27FC236}">
                  <a16:creationId xmlns:a16="http://schemas.microsoft.com/office/drawing/2014/main" id="{A9A6068A-69B5-294C-844E-4B958D3FB6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754332" y="21286761"/>
              <a:ext cx="208102" cy="16359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90" name="TextBox 889">
              <a:extLst>
                <a:ext uri="{FF2B5EF4-FFF2-40B4-BE49-F238E27FC236}">
                  <a16:creationId xmlns:a16="http://schemas.microsoft.com/office/drawing/2014/main" id="{5B58B763-E73F-B347-B5A4-5C000C408B71}"/>
                </a:ext>
              </a:extLst>
            </p:cNvPr>
            <p:cNvSpPr txBox="1"/>
            <p:nvPr/>
          </p:nvSpPr>
          <p:spPr>
            <a:xfrm>
              <a:off x="44929073" y="20671508"/>
              <a:ext cx="972327" cy="178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vehicle</a:t>
              </a:r>
            </a:p>
          </p:txBody>
        </p:sp>
        <p:sp>
          <p:nvSpPr>
            <p:cNvPr id="891" name="TextBox 890">
              <a:extLst>
                <a:ext uri="{FF2B5EF4-FFF2-40B4-BE49-F238E27FC236}">
                  <a16:creationId xmlns:a16="http://schemas.microsoft.com/office/drawing/2014/main" id="{B6AD9DDD-9360-BD47-B07B-CE8A0E0A8D49}"/>
                </a:ext>
              </a:extLst>
            </p:cNvPr>
            <p:cNvSpPr txBox="1"/>
            <p:nvPr/>
          </p:nvSpPr>
          <p:spPr>
            <a:xfrm>
              <a:off x="44929073" y="20868431"/>
              <a:ext cx="1359678" cy="178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ALT-801 5 nmol/kg</a:t>
              </a:r>
            </a:p>
          </p:txBody>
        </p:sp>
        <p:sp>
          <p:nvSpPr>
            <p:cNvPr id="892" name="TextBox 891">
              <a:extLst>
                <a:ext uri="{FF2B5EF4-FFF2-40B4-BE49-F238E27FC236}">
                  <a16:creationId xmlns:a16="http://schemas.microsoft.com/office/drawing/2014/main" id="{F3C70E0A-4219-2645-BAF9-3A19030537A7}"/>
                </a:ext>
              </a:extLst>
            </p:cNvPr>
            <p:cNvSpPr txBox="1"/>
            <p:nvPr/>
          </p:nvSpPr>
          <p:spPr>
            <a:xfrm>
              <a:off x="44929073" y="21065354"/>
              <a:ext cx="1406984" cy="178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ALT-801 10 nmol/kg</a:t>
              </a:r>
            </a:p>
          </p:txBody>
        </p:sp>
        <p:sp>
          <p:nvSpPr>
            <p:cNvPr id="893" name="TextBox 892">
              <a:extLst>
                <a:ext uri="{FF2B5EF4-FFF2-40B4-BE49-F238E27FC236}">
                  <a16:creationId xmlns:a16="http://schemas.microsoft.com/office/drawing/2014/main" id="{D242F535-0001-D947-AE90-9EB465AF9C71}"/>
                </a:ext>
              </a:extLst>
            </p:cNvPr>
            <p:cNvSpPr txBox="1"/>
            <p:nvPr/>
          </p:nvSpPr>
          <p:spPr>
            <a:xfrm>
              <a:off x="44929073" y="21243216"/>
              <a:ext cx="1589884" cy="178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semaglutide 10 nmol/kg</a:t>
              </a:r>
            </a:p>
          </p:txBody>
        </p:sp>
      </p:grpSp>
      <p:sp>
        <p:nvSpPr>
          <p:cNvPr id="452" name="TextBox 451">
            <a:extLst>
              <a:ext uri="{FF2B5EF4-FFF2-40B4-BE49-F238E27FC236}">
                <a16:creationId xmlns:a16="http://schemas.microsoft.com/office/drawing/2014/main" id="{B18DB213-27EC-2348-BD2A-05D64A6323CF}"/>
              </a:ext>
            </a:extLst>
          </p:cNvPr>
          <p:cNvSpPr txBox="1"/>
          <p:nvPr/>
        </p:nvSpPr>
        <p:spPr>
          <a:xfrm>
            <a:off x="35206930" y="22009844"/>
            <a:ext cx="7082636" cy="1110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14" dirty="0"/>
              <a:t>Summary</a:t>
            </a:r>
          </a:p>
        </p:txBody>
      </p:sp>
      <p:sp>
        <p:nvSpPr>
          <p:cNvPr id="1554" name="Rectangle 1553">
            <a:extLst>
              <a:ext uri="{FF2B5EF4-FFF2-40B4-BE49-F238E27FC236}">
                <a16:creationId xmlns:a16="http://schemas.microsoft.com/office/drawing/2014/main" id="{94CCEA1B-5038-4C9F-A4A4-CD5E77F5325E}"/>
              </a:ext>
            </a:extLst>
          </p:cNvPr>
          <p:cNvSpPr/>
          <p:nvPr/>
        </p:nvSpPr>
        <p:spPr>
          <a:xfrm>
            <a:off x="30269660" y="12004313"/>
            <a:ext cx="6927267" cy="134914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362" cap="all" dirty="0">
                <a:solidFill>
                  <a:srgbClr val="0F3F6C"/>
                </a:solidFill>
              </a:rPr>
              <a:t>                     Principle component analysis </a:t>
            </a:r>
          </a:p>
        </p:txBody>
      </p:sp>
      <p:cxnSp>
        <p:nvCxnSpPr>
          <p:cNvPr id="1555" name="Straight Connector 1554">
            <a:extLst>
              <a:ext uri="{FF2B5EF4-FFF2-40B4-BE49-F238E27FC236}">
                <a16:creationId xmlns:a16="http://schemas.microsoft.com/office/drawing/2014/main" id="{77D65B0B-6FE3-4669-ACE3-0130055F1D61}"/>
              </a:ext>
            </a:extLst>
          </p:cNvPr>
          <p:cNvCxnSpPr>
            <a:cxnSpLocks/>
          </p:cNvCxnSpPr>
          <p:nvPr/>
        </p:nvCxnSpPr>
        <p:spPr>
          <a:xfrm>
            <a:off x="31532073" y="13404150"/>
            <a:ext cx="460838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2" name="Group 981">
            <a:extLst>
              <a:ext uri="{FF2B5EF4-FFF2-40B4-BE49-F238E27FC236}">
                <a16:creationId xmlns:a16="http://schemas.microsoft.com/office/drawing/2014/main" id="{0BEA5BEF-46A5-46D6-BF30-26F6788FA508}"/>
              </a:ext>
            </a:extLst>
          </p:cNvPr>
          <p:cNvGrpSpPr/>
          <p:nvPr/>
        </p:nvGrpSpPr>
        <p:grpSpPr>
          <a:xfrm>
            <a:off x="39255931" y="12739132"/>
            <a:ext cx="8168119" cy="2429089"/>
            <a:chOff x="3181062" y="13840742"/>
            <a:chExt cx="8168119" cy="2429089"/>
          </a:xfrm>
        </p:grpSpPr>
        <p:grpSp>
          <p:nvGrpSpPr>
            <p:cNvPr id="983" name="Group 982">
              <a:extLst>
                <a:ext uri="{FF2B5EF4-FFF2-40B4-BE49-F238E27FC236}">
                  <a16:creationId xmlns:a16="http://schemas.microsoft.com/office/drawing/2014/main" id="{B8724DA0-9A15-4EB9-95C2-FF99A70ACED5}"/>
                </a:ext>
              </a:extLst>
            </p:cNvPr>
            <p:cNvGrpSpPr/>
            <p:nvPr/>
          </p:nvGrpSpPr>
          <p:grpSpPr>
            <a:xfrm>
              <a:off x="3181062" y="13847092"/>
              <a:ext cx="2536454" cy="2403493"/>
              <a:chOff x="3181062" y="15294892"/>
              <a:chExt cx="2536454" cy="2403493"/>
            </a:xfrm>
          </p:grpSpPr>
          <p:grpSp>
            <p:nvGrpSpPr>
              <p:cNvPr id="1036" name="Group 1035">
                <a:extLst>
                  <a:ext uri="{FF2B5EF4-FFF2-40B4-BE49-F238E27FC236}">
                    <a16:creationId xmlns:a16="http://schemas.microsoft.com/office/drawing/2014/main" id="{0CB0EF60-59E5-4E6A-99E5-25FA48214FFA}"/>
                  </a:ext>
                </a:extLst>
              </p:cNvPr>
              <p:cNvGrpSpPr/>
              <p:nvPr/>
            </p:nvGrpSpPr>
            <p:grpSpPr>
              <a:xfrm>
                <a:off x="4772966" y="17034182"/>
                <a:ext cx="165173" cy="270688"/>
                <a:chOff x="6311700" y="9918700"/>
                <a:chExt cx="432000" cy="685800"/>
              </a:xfrm>
            </p:grpSpPr>
            <p:cxnSp>
              <p:nvCxnSpPr>
                <p:cNvPr id="1076" name="Straight Connector 1075">
                  <a:extLst>
                    <a:ext uri="{FF2B5EF4-FFF2-40B4-BE49-F238E27FC236}">
                      <a16:creationId xmlns:a16="http://schemas.microsoft.com/office/drawing/2014/main" id="{0C437E2C-DF0D-4B09-BBA6-A278C90DD2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27700" y="9918700"/>
                  <a:ext cx="0" cy="6858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7" name="Straight Connector 1076">
                  <a:extLst>
                    <a:ext uri="{FF2B5EF4-FFF2-40B4-BE49-F238E27FC236}">
                      <a16:creationId xmlns:a16="http://schemas.microsoft.com/office/drawing/2014/main" id="{5AA6F91F-72BB-4334-9145-5F944333BD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527700" y="9702700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7" name="Group 1036">
                <a:extLst>
                  <a:ext uri="{FF2B5EF4-FFF2-40B4-BE49-F238E27FC236}">
                    <a16:creationId xmlns:a16="http://schemas.microsoft.com/office/drawing/2014/main" id="{51564ADA-8938-4A06-B916-5B345507FF2F}"/>
                  </a:ext>
                </a:extLst>
              </p:cNvPr>
              <p:cNvGrpSpPr/>
              <p:nvPr/>
            </p:nvGrpSpPr>
            <p:grpSpPr>
              <a:xfrm>
                <a:off x="4321962" y="16706781"/>
                <a:ext cx="165173" cy="270688"/>
                <a:chOff x="6311700" y="9918700"/>
                <a:chExt cx="432000" cy="685800"/>
              </a:xfrm>
            </p:grpSpPr>
            <p:cxnSp>
              <p:nvCxnSpPr>
                <p:cNvPr id="1074" name="Straight Connector 1073">
                  <a:extLst>
                    <a:ext uri="{FF2B5EF4-FFF2-40B4-BE49-F238E27FC236}">
                      <a16:creationId xmlns:a16="http://schemas.microsoft.com/office/drawing/2014/main" id="{2AFD6C91-298B-4493-B36C-50023F9189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27700" y="9918700"/>
                  <a:ext cx="0" cy="6858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5" name="Straight Connector 1074">
                  <a:extLst>
                    <a:ext uri="{FF2B5EF4-FFF2-40B4-BE49-F238E27FC236}">
                      <a16:creationId xmlns:a16="http://schemas.microsoft.com/office/drawing/2014/main" id="{7BA9DC49-A0A9-4B5B-9896-18E432493C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527700" y="9702700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8" name="Group 1037">
                <a:extLst>
                  <a:ext uri="{FF2B5EF4-FFF2-40B4-BE49-F238E27FC236}">
                    <a16:creationId xmlns:a16="http://schemas.microsoft.com/office/drawing/2014/main" id="{078D35BE-6037-4FDA-A486-E933E932CE8E}"/>
                  </a:ext>
                </a:extLst>
              </p:cNvPr>
              <p:cNvGrpSpPr/>
              <p:nvPr/>
            </p:nvGrpSpPr>
            <p:grpSpPr>
              <a:xfrm>
                <a:off x="3849792" y="16012343"/>
                <a:ext cx="165173" cy="270688"/>
                <a:chOff x="6311700" y="9918700"/>
                <a:chExt cx="432000" cy="685800"/>
              </a:xfrm>
            </p:grpSpPr>
            <p:cxnSp>
              <p:nvCxnSpPr>
                <p:cNvPr id="1072" name="Straight Connector 1071">
                  <a:extLst>
                    <a:ext uri="{FF2B5EF4-FFF2-40B4-BE49-F238E27FC236}">
                      <a16:creationId xmlns:a16="http://schemas.microsoft.com/office/drawing/2014/main" id="{02300C9E-3283-44FF-A732-7D4FCA3A4B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27700" y="9918700"/>
                  <a:ext cx="0" cy="6858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3" name="Straight Connector 1072">
                  <a:extLst>
                    <a:ext uri="{FF2B5EF4-FFF2-40B4-BE49-F238E27FC236}">
                      <a16:creationId xmlns:a16="http://schemas.microsoft.com/office/drawing/2014/main" id="{67ECD61A-AF96-4B9F-B131-6824B6ED3B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527700" y="9702700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9" name="Group 1038">
                <a:extLst>
                  <a:ext uri="{FF2B5EF4-FFF2-40B4-BE49-F238E27FC236}">
                    <a16:creationId xmlns:a16="http://schemas.microsoft.com/office/drawing/2014/main" id="{D8AF7148-AC39-40C7-984D-F51C8449A8B6}"/>
                  </a:ext>
                </a:extLst>
              </p:cNvPr>
              <p:cNvGrpSpPr/>
              <p:nvPr/>
            </p:nvGrpSpPr>
            <p:grpSpPr>
              <a:xfrm>
                <a:off x="5243298" y="16684120"/>
                <a:ext cx="165173" cy="270688"/>
                <a:chOff x="6311700" y="9918700"/>
                <a:chExt cx="432000" cy="685800"/>
              </a:xfrm>
            </p:grpSpPr>
            <p:cxnSp>
              <p:nvCxnSpPr>
                <p:cNvPr id="1070" name="Straight Connector 1069">
                  <a:extLst>
                    <a:ext uri="{FF2B5EF4-FFF2-40B4-BE49-F238E27FC236}">
                      <a16:creationId xmlns:a16="http://schemas.microsoft.com/office/drawing/2014/main" id="{ED0D3FDD-DFA9-4CF7-B588-1F60127C35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27700" y="9918700"/>
                  <a:ext cx="0" cy="6858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1" name="Straight Connector 1070">
                  <a:extLst>
                    <a:ext uri="{FF2B5EF4-FFF2-40B4-BE49-F238E27FC236}">
                      <a16:creationId xmlns:a16="http://schemas.microsoft.com/office/drawing/2014/main" id="{58497F7B-688C-4282-BA0B-B3BED8CD30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527700" y="9702700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40" name="Straight Connector 1039">
                <a:extLst>
                  <a:ext uri="{FF2B5EF4-FFF2-40B4-BE49-F238E27FC236}">
                    <a16:creationId xmlns:a16="http://schemas.microsoft.com/office/drawing/2014/main" id="{D4F2241E-31EC-491D-A2FC-7B8E257DCE71}"/>
                  </a:ext>
                </a:extLst>
              </p:cNvPr>
              <p:cNvCxnSpPr/>
              <p:nvPr/>
            </p:nvCxnSpPr>
            <p:spPr>
              <a:xfrm>
                <a:off x="3608370" y="16157976"/>
                <a:ext cx="97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4" name="Straight Connector 1043">
                <a:extLst>
                  <a:ext uri="{FF2B5EF4-FFF2-40B4-BE49-F238E27FC236}">
                    <a16:creationId xmlns:a16="http://schemas.microsoft.com/office/drawing/2014/main" id="{3CEDDEC0-C95F-47A6-84D8-7D31C9861374}"/>
                  </a:ext>
                </a:extLst>
              </p:cNvPr>
              <p:cNvCxnSpPr/>
              <p:nvPr/>
            </p:nvCxnSpPr>
            <p:spPr>
              <a:xfrm>
                <a:off x="3608370" y="16869785"/>
                <a:ext cx="97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2" name="TextBox 1051">
                <a:extLst>
                  <a:ext uri="{FF2B5EF4-FFF2-40B4-BE49-F238E27FC236}">
                    <a16:creationId xmlns:a16="http://schemas.microsoft.com/office/drawing/2014/main" id="{8893CEC5-62FA-4F4C-A436-5D34E67D583D}"/>
                  </a:ext>
                </a:extLst>
              </p:cNvPr>
              <p:cNvSpPr txBox="1"/>
              <p:nvPr/>
            </p:nvSpPr>
            <p:spPr>
              <a:xfrm>
                <a:off x="3181062" y="15947439"/>
                <a:ext cx="4273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800" dirty="0"/>
                  <a:t>5</a:t>
                </a:r>
              </a:p>
            </p:txBody>
          </p:sp>
          <p:sp>
            <p:nvSpPr>
              <p:cNvPr id="1053" name="TextBox 1052">
                <a:extLst>
                  <a:ext uri="{FF2B5EF4-FFF2-40B4-BE49-F238E27FC236}">
                    <a16:creationId xmlns:a16="http://schemas.microsoft.com/office/drawing/2014/main" id="{5CA9F18E-FC8C-42E3-A872-A50F81ADB2D5}"/>
                  </a:ext>
                </a:extLst>
              </p:cNvPr>
              <p:cNvSpPr txBox="1"/>
              <p:nvPr/>
            </p:nvSpPr>
            <p:spPr>
              <a:xfrm>
                <a:off x="3181062" y="16659249"/>
                <a:ext cx="4273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800" dirty="0"/>
                  <a:t>2.5</a:t>
                </a:r>
              </a:p>
            </p:txBody>
          </p:sp>
          <p:sp>
            <p:nvSpPr>
              <p:cNvPr id="1054" name="TextBox 1053">
                <a:extLst>
                  <a:ext uri="{FF2B5EF4-FFF2-40B4-BE49-F238E27FC236}">
                    <a16:creationId xmlns:a16="http://schemas.microsoft.com/office/drawing/2014/main" id="{1CF5F3BD-C61B-42EB-AEF2-0C6BE61ADD40}"/>
                  </a:ext>
                </a:extLst>
              </p:cNvPr>
              <p:cNvSpPr txBox="1"/>
              <p:nvPr/>
            </p:nvSpPr>
            <p:spPr>
              <a:xfrm>
                <a:off x="3181062" y="17371059"/>
                <a:ext cx="427307" cy="327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800" dirty="0"/>
                  <a:t>0</a:t>
                </a:r>
              </a:p>
            </p:txBody>
          </p:sp>
          <p:grpSp>
            <p:nvGrpSpPr>
              <p:cNvPr id="1055" name="Group 1054">
                <a:extLst>
                  <a:ext uri="{FF2B5EF4-FFF2-40B4-BE49-F238E27FC236}">
                    <a16:creationId xmlns:a16="http://schemas.microsoft.com/office/drawing/2014/main" id="{E2378B19-6614-444C-9A2D-6C3E17662115}"/>
                  </a:ext>
                </a:extLst>
              </p:cNvPr>
              <p:cNvGrpSpPr/>
              <p:nvPr/>
            </p:nvGrpSpPr>
            <p:grpSpPr>
              <a:xfrm>
                <a:off x="3503285" y="15646676"/>
                <a:ext cx="2214231" cy="1985046"/>
                <a:chOff x="9652000" y="7772400"/>
                <a:chExt cx="5791200" cy="5029200"/>
              </a:xfrm>
            </p:grpSpPr>
            <p:cxnSp>
              <p:nvCxnSpPr>
                <p:cNvPr id="1068" name="Straight Connector 1067">
                  <a:extLst>
                    <a:ext uri="{FF2B5EF4-FFF2-40B4-BE49-F238E27FC236}">
                      <a16:creationId xmlns:a16="http://schemas.microsoft.com/office/drawing/2014/main" id="{A4213B94-E9BF-48FE-83BD-BD549A7734E7}"/>
                    </a:ext>
                  </a:extLst>
                </p:cNvPr>
                <p:cNvCxnSpPr/>
                <p:nvPr/>
              </p:nvCxnSpPr>
              <p:spPr>
                <a:xfrm>
                  <a:off x="10007600" y="7772400"/>
                  <a:ext cx="0" cy="50292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9" name="Straight Connector 1068">
                  <a:extLst>
                    <a:ext uri="{FF2B5EF4-FFF2-40B4-BE49-F238E27FC236}">
                      <a16:creationId xmlns:a16="http://schemas.microsoft.com/office/drawing/2014/main" id="{55B5070D-2833-4606-914D-1527D9FD0328}"/>
                    </a:ext>
                  </a:extLst>
                </p:cNvPr>
                <p:cNvCxnSpPr/>
                <p:nvPr/>
              </p:nvCxnSpPr>
              <p:spPr>
                <a:xfrm flipH="1">
                  <a:off x="9652000" y="12700000"/>
                  <a:ext cx="57912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56" name="Rectangle 1055">
                <a:extLst>
                  <a:ext uri="{FF2B5EF4-FFF2-40B4-BE49-F238E27FC236}">
                    <a16:creationId xmlns:a16="http://schemas.microsoft.com/office/drawing/2014/main" id="{D5DFFA86-0739-454E-AA6A-9D44C8B3E9CC}"/>
                  </a:ext>
                </a:extLst>
              </p:cNvPr>
              <p:cNvSpPr/>
              <p:nvPr/>
            </p:nvSpPr>
            <p:spPr>
              <a:xfrm>
                <a:off x="3746073" y="16275631"/>
                <a:ext cx="364756" cy="1303314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057" name="Rectangle 1056">
                <a:extLst>
                  <a:ext uri="{FF2B5EF4-FFF2-40B4-BE49-F238E27FC236}">
                    <a16:creationId xmlns:a16="http://schemas.microsoft.com/office/drawing/2014/main" id="{24206E1D-A403-4466-9A21-6E2746D230D4}"/>
                  </a:ext>
                </a:extLst>
              </p:cNvPr>
              <p:cNvSpPr/>
              <p:nvPr/>
            </p:nvSpPr>
            <p:spPr>
              <a:xfrm>
                <a:off x="4212227" y="16922341"/>
                <a:ext cx="364756" cy="659833"/>
              </a:xfrm>
              <a:prstGeom prst="rect">
                <a:avLst/>
              </a:prstGeom>
              <a:solidFill>
                <a:srgbClr val="556B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058" name="Rectangle 1057">
                <a:extLst>
                  <a:ext uri="{FF2B5EF4-FFF2-40B4-BE49-F238E27FC236}">
                    <a16:creationId xmlns:a16="http://schemas.microsoft.com/office/drawing/2014/main" id="{BA4FA553-544E-4C01-8B1A-28072A83CB19}"/>
                  </a:ext>
                </a:extLst>
              </p:cNvPr>
              <p:cNvSpPr/>
              <p:nvPr/>
            </p:nvSpPr>
            <p:spPr>
              <a:xfrm>
                <a:off x="4678381" y="17170731"/>
                <a:ext cx="364756" cy="411444"/>
              </a:xfrm>
              <a:prstGeom prst="rect">
                <a:avLst/>
              </a:prstGeom>
              <a:solidFill>
                <a:srgbClr val="70A4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066" name="Rectangle 1065">
                <a:extLst>
                  <a:ext uri="{FF2B5EF4-FFF2-40B4-BE49-F238E27FC236}">
                    <a16:creationId xmlns:a16="http://schemas.microsoft.com/office/drawing/2014/main" id="{53AA5564-4A53-4A4E-AB78-0CC66AD65EA8}"/>
                  </a:ext>
                </a:extLst>
              </p:cNvPr>
              <p:cNvSpPr/>
              <p:nvPr/>
            </p:nvSpPr>
            <p:spPr>
              <a:xfrm>
                <a:off x="5144535" y="16922341"/>
                <a:ext cx="364756" cy="66928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067" name="TextBox 1066">
                <a:extLst>
                  <a:ext uri="{FF2B5EF4-FFF2-40B4-BE49-F238E27FC236}">
                    <a16:creationId xmlns:a16="http://schemas.microsoft.com/office/drawing/2014/main" id="{33C67880-8338-4C1D-B1D3-966B583B1A1B}"/>
                  </a:ext>
                </a:extLst>
              </p:cNvPr>
              <p:cNvSpPr txBox="1"/>
              <p:nvPr/>
            </p:nvSpPr>
            <p:spPr>
              <a:xfrm>
                <a:off x="4034432" y="15294892"/>
                <a:ext cx="15053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A–SMA</a:t>
                </a:r>
              </a:p>
              <a:p>
                <a:pPr algn="ctr"/>
                <a:r>
                  <a:rPr lang="en-US" sz="1400" dirty="0"/>
                  <a:t>(ACTA2)</a:t>
                </a:r>
              </a:p>
            </p:txBody>
          </p:sp>
        </p:grpSp>
        <p:grpSp>
          <p:nvGrpSpPr>
            <p:cNvPr id="984" name="Group 983">
              <a:extLst>
                <a:ext uri="{FF2B5EF4-FFF2-40B4-BE49-F238E27FC236}">
                  <a16:creationId xmlns:a16="http://schemas.microsoft.com/office/drawing/2014/main" id="{74E96914-61AB-45C0-B646-6C98D5B7EF8F}"/>
                </a:ext>
              </a:extLst>
            </p:cNvPr>
            <p:cNvGrpSpPr/>
            <p:nvPr/>
          </p:nvGrpSpPr>
          <p:grpSpPr>
            <a:xfrm>
              <a:off x="5760172" y="13840742"/>
              <a:ext cx="2984055" cy="2409843"/>
              <a:chOff x="5760172" y="13840742"/>
              <a:chExt cx="2984055" cy="2409843"/>
            </a:xfrm>
          </p:grpSpPr>
          <p:sp>
            <p:nvSpPr>
              <p:cNvPr id="1011" name="TextBox 1010">
                <a:extLst>
                  <a:ext uri="{FF2B5EF4-FFF2-40B4-BE49-F238E27FC236}">
                    <a16:creationId xmlns:a16="http://schemas.microsoft.com/office/drawing/2014/main" id="{4B9CE654-BD17-4F73-8A44-72E59B7B9B54}"/>
                  </a:ext>
                </a:extLst>
              </p:cNvPr>
              <p:cNvSpPr txBox="1"/>
              <p:nvPr/>
            </p:nvSpPr>
            <p:spPr>
              <a:xfrm>
                <a:off x="5760172" y="14499639"/>
                <a:ext cx="4273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800" dirty="0"/>
                  <a:t>2</a:t>
                </a:r>
              </a:p>
            </p:txBody>
          </p:sp>
          <p:sp>
            <p:nvSpPr>
              <p:cNvPr id="1012" name="TextBox 1011">
                <a:extLst>
                  <a:ext uri="{FF2B5EF4-FFF2-40B4-BE49-F238E27FC236}">
                    <a16:creationId xmlns:a16="http://schemas.microsoft.com/office/drawing/2014/main" id="{B70D6367-E061-4550-A01B-D12883127C72}"/>
                  </a:ext>
                </a:extLst>
              </p:cNvPr>
              <p:cNvSpPr txBox="1"/>
              <p:nvPr/>
            </p:nvSpPr>
            <p:spPr>
              <a:xfrm>
                <a:off x="5760172" y="15211449"/>
                <a:ext cx="4273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800" dirty="0"/>
                  <a:t>1</a:t>
                </a:r>
              </a:p>
            </p:txBody>
          </p:sp>
          <p:sp>
            <p:nvSpPr>
              <p:cNvPr id="1013" name="TextBox 1012">
                <a:extLst>
                  <a:ext uri="{FF2B5EF4-FFF2-40B4-BE49-F238E27FC236}">
                    <a16:creationId xmlns:a16="http://schemas.microsoft.com/office/drawing/2014/main" id="{DE723718-7E71-4A3C-B14E-EDCF18DD6A42}"/>
                  </a:ext>
                </a:extLst>
              </p:cNvPr>
              <p:cNvSpPr txBox="1"/>
              <p:nvPr/>
            </p:nvSpPr>
            <p:spPr>
              <a:xfrm>
                <a:off x="5760172" y="15923259"/>
                <a:ext cx="427307" cy="327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800" dirty="0"/>
                  <a:t>0</a:t>
                </a:r>
              </a:p>
            </p:txBody>
          </p:sp>
          <p:grpSp>
            <p:nvGrpSpPr>
              <p:cNvPr id="1014" name="Group 1013">
                <a:extLst>
                  <a:ext uri="{FF2B5EF4-FFF2-40B4-BE49-F238E27FC236}">
                    <a16:creationId xmlns:a16="http://schemas.microsoft.com/office/drawing/2014/main" id="{13482972-5844-4233-A27F-860F69638943}"/>
                  </a:ext>
                </a:extLst>
              </p:cNvPr>
              <p:cNvGrpSpPr/>
              <p:nvPr/>
            </p:nvGrpSpPr>
            <p:grpSpPr>
              <a:xfrm>
                <a:off x="7352076" y="15638400"/>
                <a:ext cx="165173" cy="270688"/>
                <a:chOff x="6311700" y="9918700"/>
                <a:chExt cx="432000" cy="685800"/>
              </a:xfrm>
            </p:grpSpPr>
            <p:cxnSp>
              <p:nvCxnSpPr>
                <p:cNvPr id="1034" name="Straight Connector 1033">
                  <a:extLst>
                    <a:ext uri="{FF2B5EF4-FFF2-40B4-BE49-F238E27FC236}">
                      <a16:creationId xmlns:a16="http://schemas.microsoft.com/office/drawing/2014/main" id="{8478BB86-11CD-4DCE-8090-229EA845FE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27700" y="9918700"/>
                  <a:ext cx="0" cy="6858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5" name="Straight Connector 1034">
                  <a:extLst>
                    <a:ext uri="{FF2B5EF4-FFF2-40B4-BE49-F238E27FC236}">
                      <a16:creationId xmlns:a16="http://schemas.microsoft.com/office/drawing/2014/main" id="{42C0D56D-E3B9-4D45-8CC6-A1655EAE6C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527700" y="9702700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5" name="Group 1014">
                <a:extLst>
                  <a:ext uri="{FF2B5EF4-FFF2-40B4-BE49-F238E27FC236}">
                    <a16:creationId xmlns:a16="http://schemas.microsoft.com/office/drawing/2014/main" id="{F80D41FF-3C04-437A-BDCB-EAE0C1BFFC79}"/>
                  </a:ext>
                </a:extLst>
              </p:cNvPr>
              <p:cNvGrpSpPr/>
              <p:nvPr/>
            </p:nvGrpSpPr>
            <p:grpSpPr>
              <a:xfrm>
                <a:off x="6901072" y="15265392"/>
                <a:ext cx="165173" cy="270688"/>
                <a:chOff x="6311700" y="9918700"/>
                <a:chExt cx="432000" cy="685800"/>
              </a:xfrm>
            </p:grpSpPr>
            <p:cxnSp>
              <p:nvCxnSpPr>
                <p:cNvPr id="1032" name="Straight Connector 1031">
                  <a:extLst>
                    <a:ext uri="{FF2B5EF4-FFF2-40B4-BE49-F238E27FC236}">
                      <a16:creationId xmlns:a16="http://schemas.microsoft.com/office/drawing/2014/main" id="{5DD35612-983D-4BD1-8535-CB929A012A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27700" y="9918700"/>
                  <a:ext cx="0" cy="6858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3" name="Straight Connector 1032">
                  <a:extLst>
                    <a:ext uri="{FF2B5EF4-FFF2-40B4-BE49-F238E27FC236}">
                      <a16:creationId xmlns:a16="http://schemas.microsoft.com/office/drawing/2014/main" id="{6E287205-A794-4566-9D91-DF28D68BB4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527700" y="9702700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6" name="Group 1015">
                <a:extLst>
                  <a:ext uri="{FF2B5EF4-FFF2-40B4-BE49-F238E27FC236}">
                    <a16:creationId xmlns:a16="http://schemas.microsoft.com/office/drawing/2014/main" id="{13AECA05-31A4-401D-9ADB-25E027D580FC}"/>
                  </a:ext>
                </a:extLst>
              </p:cNvPr>
              <p:cNvGrpSpPr/>
              <p:nvPr/>
            </p:nvGrpSpPr>
            <p:grpSpPr>
              <a:xfrm>
                <a:off x="6430688" y="14326822"/>
                <a:ext cx="165173" cy="270688"/>
                <a:chOff x="6311700" y="9918700"/>
                <a:chExt cx="432000" cy="685800"/>
              </a:xfrm>
            </p:grpSpPr>
            <p:cxnSp>
              <p:nvCxnSpPr>
                <p:cNvPr id="1030" name="Straight Connector 1029">
                  <a:extLst>
                    <a:ext uri="{FF2B5EF4-FFF2-40B4-BE49-F238E27FC236}">
                      <a16:creationId xmlns:a16="http://schemas.microsoft.com/office/drawing/2014/main" id="{A81B1F23-5B07-4B9A-AA97-192DDA18B7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27700" y="9918700"/>
                  <a:ext cx="0" cy="6858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1" name="Straight Connector 1030">
                  <a:extLst>
                    <a:ext uri="{FF2B5EF4-FFF2-40B4-BE49-F238E27FC236}">
                      <a16:creationId xmlns:a16="http://schemas.microsoft.com/office/drawing/2014/main" id="{4927ED53-213E-47F8-BB89-FFF09D6AF3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527700" y="9702700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7" name="Group 1016">
                <a:extLst>
                  <a:ext uri="{FF2B5EF4-FFF2-40B4-BE49-F238E27FC236}">
                    <a16:creationId xmlns:a16="http://schemas.microsoft.com/office/drawing/2014/main" id="{74C04CC2-5036-4EDA-8195-F9A92990067C}"/>
                  </a:ext>
                </a:extLst>
              </p:cNvPr>
              <p:cNvGrpSpPr/>
              <p:nvPr/>
            </p:nvGrpSpPr>
            <p:grpSpPr>
              <a:xfrm>
                <a:off x="7822408" y="15001931"/>
                <a:ext cx="165173" cy="420049"/>
                <a:chOff x="6311700" y="9918700"/>
                <a:chExt cx="432000" cy="685800"/>
              </a:xfrm>
            </p:grpSpPr>
            <p:cxnSp>
              <p:nvCxnSpPr>
                <p:cNvPr id="1028" name="Straight Connector 1027">
                  <a:extLst>
                    <a:ext uri="{FF2B5EF4-FFF2-40B4-BE49-F238E27FC236}">
                      <a16:creationId xmlns:a16="http://schemas.microsoft.com/office/drawing/2014/main" id="{03773332-C925-4658-A297-3AE7D47C37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27700" y="9918700"/>
                  <a:ext cx="0" cy="6858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9" name="Straight Connector 1028">
                  <a:extLst>
                    <a:ext uri="{FF2B5EF4-FFF2-40B4-BE49-F238E27FC236}">
                      <a16:creationId xmlns:a16="http://schemas.microsoft.com/office/drawing/2014/main" id="{0E13A8C7-5C0C-4D6E-BA7B-7705841683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527700" y="9702700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18" name="Straight Connector 1017">
                <a:extLst>
                  <a:ext uri="{FF2B5EF4-FFF2-40B4-BE49-F238E27FC236}">
                    <a16:creationId xmlns:a16="http://schemas.microsoft.com/office/drawing/2014/main" id="{AA68A0A5-61F9-4353-BE1F-430FCFD64CD8}"/>
                  </a:ext>
                </a:extLst>
              </p:cNvPr>
              <p:cNvCxnSpPr/>
              <p:nvPr/>
            </p:nvCxnSpPr>
            <p:spPr>
              <a:xfrm>
                <a:off x="6187480" y="14710176"/>
                <a:ext cx="97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9" name="Straight Connector 1018">
                <a:extLst>
                  <a:ext uri="{FF2B5EF4-FFF2-40B4-BE49-F238E27FC236}">
                    <a16:creationId xmlns:a16="http://schemas.microsoft.com/office/drawing/2014/main" id="{4098C32F-1549-4F2E-9CD4-CFCB4261EDB8}"/>
                  </a:ext>
                </a:extLst>
              </p:cNvPr>
              <p:cNvCxnSpPr/>
              <p:nvPr/>
            </p:nvCxnSpPr>
            <p:spPr>
              <a:xfrm>
                <a:off x="6187480" y="15421985"/>
                <a:ext cx="97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20" name="Group 1019">
                <a:extLst>
                  <a:ext uri="{FF2B5EF4-FFF2-40B4-BE49-F238E27FC236}">
                    <a16:creationId xmlns:a16="http://schemas.microsoft.com/office/drawing/2014/main" id="{62697E4B-251F-44D8-BA96-3AEE8DCDF490}"/>
                  </a:ext>
                </a:extLst>
              </p:cNvPr>
              <p:cNvGrpSpPr/>
              <p:nvPr/>
            </p:nvGrpSpPr>
            <p:grpSpPr>
              <a:xfrm>
                <a:off x="6082395" y="14198876"/>
                <a:ext cx="2214231" cy="1985046"/>
                <a:chOff x="9652000" y="7772400"/>
                <a:chExt cx="5791200" cy="5029200"/>
              </a:xfrm>
            </p:grpSpPr>
            <p:cxnSp>
              <p:nvCxnSpPr>
                <p:cNvPr id="1026" name="Straight Connector 1025">
                  <a:extLst>
                    <a:ext uri="{FF2B5EF4-FFF2-40B4-BE49-F238E27FC236}">
                      <a16:creationId xmlns:a16="http://schemas.microsoft.com/office/drawing/2014/main" id="{2E44E879-DD37-4279-9803-65AEAC12AF4E}"/>
                    </a:ext>
                  </a:extLst>
                </p:cNvPr>
                <p:cNvCxnSpPr/>
                <p:nvPr/>
              </p:nvCxnSpPr>
              <p:spPr>
                <a:xfrm>
                  <a:off x="10007600" y="7772400"/>
                  <a:ext cx="0" cy="50292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7" name="Straight Connector 1026">
                  <a:extLst>
                    <a:ext uri="{FF2B5EF4-FFF2-40B4-BE49-F238E27FC236}">
                      <a16:creationId xmlns:a16="http://schemas.microsoft.com/office/drawing/2014/main" id="{DEAFBA56-D375-47C8-AA7B-7F3DE9DB0BF8}"/>
                    </a:ext>
                  </a:extLst>
                </p:cNvPr>
                <p:cNvCxnSpPr/>
                <p:nvPr/>
              </p:nvCxnSpPr>
              <p:spPr>
                <a:xfrm flipH="1">
                  <a:off x="9652000" y="12700000"/>
                  <a:ext cx="57912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21" name="Rectangle 1020">
                <a:extLst>
                  <a:ext uri="{FF2B5EF4-FFF2-40B4-BE49-F238E27FC236}">
                    <a16:creationId xmlns:a16="http://schemas.microsoft.com/office/drawing/2014/main" id="{C04AFE35-1030-4850-B1FC-E1B3510310D0}"/>
                  </a:ext>
                </a:extLst>
              </p:cNvPr>
              <p:cNvSpPr/>
              <p:nvPr/>
            </p:nvSpPr>
            <p:spPr>
              <a:xfrm>
                <a:off x="6325183" y="14590873"/>
                <a:ext cx="364756" cy="1540272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022" name="Rectangle 1021">
                <a:extLst>
                  <a:ext uri="{FF2B5EF4-FFF2-40B4-BE49-F238E27FC236}">
                    <a16:creationId xmlns:a16="http://schemas.microsoft.com/office/drawing/2014/main" id="{B0F970F8-D090-48A5-AD5D-42671AF6BA89}"/>
                  </a:ext>
                </a:extLst>
              </p:cNvPr>
              <p:cNvSpPr/>
              <p:nvPr/>
            </p:nvSpPr>
            <p:spPr>
              <a:xfrm>
                <a:off x="6791337" y="15529669"/>
                <a:ext cx="364756" cy="604705"/>
              </a:xfrm>
              <a:prstGeom prst="rect">
                <a:avLst/>
              </a:prstGeom>
              <a:solidFill>
                <a:srgbClr val="556B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023" name="Rectangle 1022">
                <a:extLst>
                  <a:ext uri="{FF2B5EF4-FFF2-40B4-BE49-F238E27FC236}">
                    <a16:creationId xmlns:a16="http://schemas.microsoft.com/office/drawing/2014/main" id="{2D76AD3B-9FFC-4CA8-A81E-E7B124E49E60}"/>
                  </a:ext>
                </a:extLst>
              </p:cNvPr>
              <p:cNvSpPr/>
              <p:nvPr/>
            </p:nvSpPr>
            <p:spPr>
              <a:xfrm>
                <a:off x="7257491" y="15722931"/>
                <a:ext cx="364756" cy="411444"/>
              </a:xfrm>
              <a:prstGeom prst="rect">
                <a:avLst/>
              </a:prstGeom>
              <a:solidFill>
                <a:srgbClr val="70A4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024" name="Rectangle 1023">
                <a:extLst>
                  <a:ext uri="{FF2B5EF4-FFF2-40B4-BE49-F238E27FC236}">
                    <a16:creationId xmlns:a16="http://schemas.microsoft.com/office/drawing/2014/main" id="{3C4557CB-CDD9-4D90-8ABA-7C3E020BDFBB}"/>
                  </a:ext>
                </a:extLst>
              </p:cNvPr>
              <p:cNvSpPr/>
              <p:nvPr/>
            </p:nvSpPr>
            <p:spPr>
              <a:xfrm>
                <a:off x="7723645" y="15337966"/>
                <a:ext cx="364756" cy="80585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025" name="TextBox 1024">
                <a:extLst>
                  <a:ext uri="{FF2B5EF4-FFF2-40B4-BE49-F238E27FC236}">
                    <a16:creationId xmlns:a16="http://schemas.microsoft.com/office/drawing/2014/main" id="{D3EAEF1A-2EE7-4F19-AF73-7068CFAB09C6}"/>
                  </a:ext>
                </a:extLst>
              </p:cNvPr>
              <p:cNvSpPr txBox="1"/>
              <p:nvPr/>
            </p:nvSpPr>
            <p:spPr>
              <a:xfrm>
                <a:off x="6118242" y="13840742"/>
                <a:ext cx="26259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Platelet-Derived Growth Factor</a:t>
                </a:r>
              </a:p>
              <a:p>
                <a:pPr algn="ctr"/>
                <a:r>
                  <a:rPr lang="en-US" sz="1400" dirty="0"/>
                  <a:t>(PDGFB)</a:t>
                </a:r>
              </a:p>
            </p:txBody>
          </p:sp>
        </p:grpSp>
        <p:grpSp>
          <p:nvGrpSpPr>
            <p:cNvPr id="985" name="Group 984">
              <a:extLst>
                <a:ext uri="{FF2B5EF4-FFF2-40B4-BE49-F238E27FC236}">
                  <a16:creationId xmlns:a16="http://schemas.microsoft.com/office/drawing/2014/main" id="{02DA271A-A636-455F-82D2-0E1DC669403D}"/>
                </a:ext>
              </a:extLst>
            </p:cNvPr>
            <p:cNvGrpSpPr/>
            <p:nvPr/>
          </p:nvGrpSpPr>
          <p:grpSpPr>
            <a:xfrm>
              <a:off x="8359119" y="13840742"/>
              <a:ext cx="2990062" cy="2429089"/>
              <a:chOff x="8359119" y="13840742"/>
              <a:chExt cx="2990062" cy="2429089"/>
            </a:xfrm>
          </p:grpSpPr>
          <p:grpSp>
            <p:nvGrpSpPr>
              <p:cNvPr id="986" name="Group 985">
                <a:extLst>
                  <a:ext uri="{FF2B5EF4-FFF2-40B4-BE49-F238E27FC236}">
                    <a16:creationId xmlns:a16="http://schemas.microsoft.com/office/drawing/2014/main" id="{1541F886-DD2C-45CA-9207-AF98F2120B94}"/>
                  </a:ext>
                </a:extLst>
              </p:cNvPr>
              <p:cNvGrpSpPr/>
              <p:nvPr/>
            </p:nvGrpSpPr>
            <p:grpSpPr>
              <a:xfrm>
                <a:off x="9978632" y="14892245"/>
                <a:ext cx="165173" cy="270688"/>
                <a:chOff x="6311700" y="9918700"/>
                <a:chExt cx="432000" cy="685800"/>
              </a:xfrm>
            </p:grpSpPr>
            <p:cxnSp>
              <p:nvCxnSpPr>
                <p:cNvPr id="1009" name="Straight Connector 1008">
                  <a:extLst>
                    <a:ext uri="{FF2B5EF4-FFF2-40B4-BE49-F238E27FC236}">
                      <a16:creationId xmlns:a16="http://schemas.microsoft.com/office/drawing/2014/main" id="{3A099D55-27FE-407F-B858-3EC6B4EA21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27700" y="9918700"/>
                  <a:ext cx="0" cy="6858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0" name="Straight Connector 1009">
                  <a:extLst>
                    <a:ext uri="{FF2B5EF4-FFF2-40B4-BE49-F238E27FC236}">
                      <a16:creationId xmlns:a16="http://schemas.microsoft.com/office/drawing/2014/main" id="{3F5C3C3B-D214-404D-9B37-A56544C851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527700" y="9702700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7" name="Group 986">
                <a:extLst>
                  <a:ext uri="{FF2B5EF4-FFF2-40B4-BE49-F238E27FC236}">
                    <a16:creationId xmlns:a16="http://schemas.microsoft.com/office/drawing/2014/main" id="{2DB75AA9-F5B5-49E5-9E47-00A0CB518296}"/>
                  </a:ext>
                </a:extLst>
              </p:cNvPr>
              <p:cNvGrpSpPr/>
              <p:nvPr/>
            </p:nvGrpSpPr>
            <p:grpSpPr>
              <a:xfrm>
                <a:off x="9506027" y="14646881"/>
                <a:ext cx="176384" cy="523217"/>
                <a:chOff x="6311700" y="9918700"/>
                <a:chExt cx="432000" cy="685800"/>
              </a:xfrm>
            </p:grpSpPr>
            <p:cxnSp>
              <p:nvCxnSpPr>
                <p:cNvPr id="1007" name="Straight Connector 1006">
                  <a:extLst>
                    <a:ext uri="{FF2B5EF4-FFF2-40B4-BE49-F238E27FC236}">
                      <a16:creationId xmlns:a16="http://schemas.microsoft.com/office/drawing/2014/main" id="{8E611029-2CE5-47B9-BA06-A0C4FDCF4C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27700" y="9918700"/>
                  <a:ext cx="0" cy="6858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8" name="Straight Connector 1007">
                  <a:extLst>
                    <a:ext uri="{FF2B5EF4-FFF2-40B4-BE49-F238E27FC236}">
                      <a16:creationId xmlns:a16="http://schemas.microsoft.com/office/drawing/2014/main" id="{4CA2339C-94C8-45E7-8A31-6AFAF07344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527700" y="9702700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8" name="Group 987">
                <a:extLst>
                  <a:ext uri="{FF2B5EF4-FFF2-40B4-BE49-F238E27FC236}">
                    <a16:creationId xmlns:a16="http://schemas.microsoft.com/office/drawing/2014/main" id="{883E789E-D29B-48CE-A751-66ABBC1A4562}"/>
                  </a:ext>
                </a:extLst>
              </p:cNvPr>
              <p:cNvGrpSpPr/>
              <p:nvPr/>
            </p:nvGrpSpPr>
            <p:grpSpPr>
              <a:xfrm>
                <a:off x="9035642" y="14166801"/>
                <a:ext cx="165174" cy="397741"/>
                <a:chOff x="6311700" y="9918700"/>
                <a:chExt cx="432000" cy="685800"/>
              </a:xfrm>
            </p:grpSpPr>
            <p:cxnSp>
              <p:nvCxnSpPr>
                <p:cNvPr id="1005" name="Straight Connector 1004">
                  <a:extLst>
                    <a:ext uri="{FF2B5EF4-FFF2-40B4-BE49-F238E27FC236}">
                      <a16:creationId xmlns:a16="http://schemas.microsoft.com/office/drawing/2014/main" id="{D4D3DEA9-09C1-4B67-A769-088D801FEC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27700" y="9918700"/>
                  <a:ext cx="0" cy="6858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6" name="Straight Connector 1005">
                  <a:extLst>
                    <a:ext uri="{FF2B5EF4-FFF2-40B4-BE49-F238E27FC236}">
                      <a16:creationId xmlns:a16="http://schemas.microsoft.com/office/drawing/2014/main" id="{A32F0979-421E-4384-9E1F-0CA00DFA2C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527700" y="9702700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9" name="Group 988">
                <a:extLst>
                  <a:ext uri="{FF2B5EF4-FFF2-40B4-BE49-F238E27FC236}">
                    <a16:creationId xmlns:a16="http://schemas.microsoft.com/office/drawing/2014/main" id="{FF777E00-D972-4207-B66E-D3C477747C36}"/>
                  </a:ext>
                </a:extLst>
              </p:cNvPr>
              <p:cNvGrpSpPr/>
              <p:nvPr/>
            </p:nvGrpSpPr>
            <p:grpSpPr>
              <a:xfrm>
                <a:off x="10427362" y="14634881"/>
                <a:ext cx="165173" cy="420049"/>
                <a:chOff x="6311700" y="9918700"/>
                <a:chExt cx="432000" cy="685800"/>
              </a:xfrm>
            </p:grpSpPr>
            <p:cxnSp>
              <p:nvCxnSpPr>
                <p:cNvPr id="1003" name="Straight Connector 1002">
                  <a:extLst>
                    <a:ext uri="{FF2B5EF4-FFF2-40B4-BE49-F238E27FC236}">
                      <a16:creationId xmlns:a16="http://schemas.microsoft.com/office/drawing/2014/main" id="{A2CE00DA-8B2C-4DB9-B345-1F2689827D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27700" y="9918700"/>
                  <a:ext cx="0" cy="6858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4" name="Straight Connector 1003">
                  <a:extLst>
                    <a:ext uri="{FF2B5EF4-FFF2-40B4-BE49-F238E27FC236}">
                      <a16:creationId xmlns:a16="http://schemas.microsoft.com/office/drawing/2014/main" id="{409ABC14-B613-41DD-BE7D-67E4AA9822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527700" y="9702700"/>
                  <a:ext cx="0" cy="4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90" name="Straight Connector 989">
                <a:extLst>
                  <a:ext uri="{FF2B5EF4-FFF2-40B4-BE49-F238E27FC236}">
                    <a16:creationId xmlns:a16="http://schemas.microsoft.com/office/drawing/2014/main" id="{ED08A5ED-3E9E-4F17-8549-616D132CDEE1}"/>
                  </a:ext>
                </a:extLst>
              </p:cNvPr>
              <p:cNvCxnSpPr/>
              <p:nvPr/>
            </p:nvCxnSpPr>
            <p:spPr>
              <a:xfrm>
                <a:off x="8792434" y="14710176"/>
                <a:ext cx="97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1" name="Straight Connector 990">
                <a:extLst>
                  <a:ext uri="{FF2B5EF4-FFF2-40B4-BE49-F238E27FC236}">
                    <a16:creationId xmlns:a16="http://schemas.microsoft.com/office/drawing/2014/main" id="{EDBCD4BD-433D-4DE3-9799-8D31F631A2E0}"/>
                  </a:ext>
                </a:extLst>
              </p:cNvPr>
              <p:cNvCxnSpPr/>
              <p:nvPr/>
            </p:nvCxnSpPr>
            <p:spPr>
              <a:xfrm>
                <a:off x="8792434" y="15421985"/>
                <a:ext cx="97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2" name="Group 991">
                <a:extLst>
                  <a:ext uri="{FF2B5EF4-FFF2-40B4-BE49-F238E27FC236}">
                    <a16:creationId xmlns:a16="http://schemas.microsoft.com/office/drawing/2014/main" id="{BA17C5B4-BA21-446E-8E01-D211D5831E14}"/>
                  </a:ext>
                </a:extLst>
              </p:cNvPr>
              <p:cNvGrpSpPr/>
              <p:nvPr/>
            </p:nvGrpSpPr>
            <p:grpSpPr>
              <a:xfrm>
                <a:off x="8687349" y="14198876"/>
                <a:ext cx="2214231" cy="1985046"/>
                <a:chOff x="9652000" y="7772400"/>
                <a:chExt cx="5791200" cy="5029200"/>
              </a:xfrm>
            </p:grpSpPr>
            <p:cxnSp>
              <p:nvCxnSpPr>
                <p:cNvPr id="1001" name="Straight Connector 1000">
                  <a:extLst>
                    <a:ext uri="{FF2B5EF4-FFF2-40B4-BE49-F238E27FC236}">
                      <a16:creationId xmlns:a16="http://schemas.microsoft.com/office/drawing/2014/main" id="{F6F44C61-2AC5-4797-B135-D242FD5DA663}"/>
                    </a:ext>
                  </a:extLst>
                </p:cNvPr>
                <p:cNvCxnSpPr/>
                <p:nvPr/>
              </p:nvCxnSpPr>
              <p:spPr>
                <a:xfrm>
                  <a:off x="10007600" y="7772400"/>
                  <a:ext cx="0" cy="50292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2" name="Straight Connector 1001">
                  <a:extLst>
                    <a:ext uri="{FF2B5EF4-FFF2-40B4-BE49-F238E27FC236}">
                      <a16:creationId xmlns:a16="http://schemas.microsoft.com/office/drawing/2014/main" id="{A7E78382-EBED-43C4-9F7E-BDAF7F878817}"/>
                    </a:ext>
                  </a:extLst>
                </p:cNvPr>
                <p:cNvCxnSpPr/>
                <p:nvPr/>
              </p:nvCxnSpPr>
              <p:spPr>
                <a:xfrm flipH="1">
                  <a:off x="9652000" y="12700000"/>
                  <a:ext cx="57912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93" name="Rectangle 992">
                <a:extLst>
                  <a:ext uri="{FF2B5EF4-FFF2-40B4-BE49-F238E27FC236}">
                    <a16:creationId xmlns:a16="http://schemas.microsoft.com/office/drawing/2014/main" id="{4D1ABA04-33BA-4D05-B5D5-A309854F4A67}"/>
                  </a:ext>
                </a:extLst>
              </p:cNvPr>
              <p:cNvSpPr/>
              <p:nvPr/>
            </p:nvSpPr>
            <p:spPr>
              <a:xfrm>
                <a:off x="8930137" y="14499639"/>
                <a:ext cx="364756" cy="1631506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994" name="Rectangle 993">
                <a:extLst>
                  <a:ext uri="{FF2B5EF4-FFF2-40B4-BE49-F238E27FC236}">
                    <a16:creationId xmlns:a16="http://schemas.microsoft.com/office/drawing/2014/main" id="{6D0C9692-1A1B-411D-8913-BC2D9D41158A}"/>
                  </a:ext>
                </a:extLst>
              </p:cNvPr>
              <p:cNvSpPr/>
              <p:nvPr/>
            </p:nvSpPr>
            <p:spPr>
              <a:xfrm>
                <a:off x="9396291" y="14951069"/>
                <a:ext cx="364756" cy="1183306"/>
              </a:xfrm>
              <a:prstGeom prst="rect">
                <a:avLst/>
              </a:prstGeom>
              <a:solidFill>
                <a:srgbClr val="556B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995" name="Rectangle 994">
                <a:extLst>
                  <a:ext uri="{FF2B5EF4-FFF2-40B4-BE49-F238E27FC236}">
                    <a16:creationId xmlns:a16="http://schemas.microsoft.com/office/drawing/2014/main" id="{74D556B1-4889-42FA-A61C-2EFBE4A95633}"/>
                  </a:ext>
                </a:extLst>
              </p:cNvPr>
              <p:cNvSpPr/>
              <p:nvPr/>
            </p:nvSpPr>
            <p:spPr>
              <a:xfrm>
                <a:off x="9862445" y="15061643"/>
                <a:ext cx="364756" cy="1072732"/>
              </a:xfrm>
              <a:prstGeom prst="rect">
                <a:avLst/>
              </a:prstGeom>
              <a:solidFill>
                <a:srgbClr val="70A4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996" name="Rectangle 995">
                <a:extLst>
                  <a:ext uri="{FF2B5EF4-FFF2-40B4-BE49-F238E27FC236}">
                    <a16:creationId xmlns:a16="http://schemas.microsoft.com/office/drawing/2014/main" id="{00C2039A-1B88-4DCD-8B26-EBB936593D36}"/>
                  </a:ext>
                </a:extLst>
              </p:cNvPr>
              <p:cNvSpPr/>
              <p:nvPr/>
            </p:nvSpPr>
            <p:spPr>
              <a:xfrm>
                <a:off x="10328599" y="14892246"/>
                <a:ext cx="364756" cy="12515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997" name="TextBox 996">
                <a:extLst>
                  <a:ext uri="{FF2B5EF4-FFF2-40B4-BE49-F238E27FC236}">
                    <a16:creationId xmlns:a16="http://schemas.microsoft.com/office/drawing/2014/main" id="{F45FA5CD-76D0-4BAB-B295-5DC617CF337E}"/>
                  </a:ext>
                </a:extLst>
              </p:cNvPr>
              <p:cNvSpPr txBox="1"/>
              <p:nvPr/>
            </p:nvSpPr>
            <p:spPr>
              <a:xfrm>
                <a:off x="8723196" y="13840742"/>
                <a:ext cx="26259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Transforming Growth Factor-beta</a:t>
                </a:r>
              </a:p>
              <a:p>
                <a:pPr algn="ctr"/>
                <a:r>
                  <a:rPr lang="en-US" sz="1400" dirty="0"/>
                  <a:t>(TGFB1)</a:t>
                </a:r>
              </a:p>
            </p:txBody>
          </p:sp>
          <p:sp>
            <p:nvSpPr>
              <p:cNvPr id="998" name="TextBox 997">
                <a:extLst>
                  <a:ext uri="{FF2B5EF4-FFF2-40B4-BE49-F238E27FC236}">
                    <a16:creationId xmlns:a16="http://schemas.microsoft.com/office/drawing/2014/main" id="{2F62A7CA-ADA2-4C24-89AE-59E388C9C97C}"/>
                  </a:ext>
                </a:extLst>
              </p:cNvPr>
              <p:cNvSpPr txBox="1"/>
              <p:nvPr/>
            </p:nvSpPr>
            <p:spPr>
              <a:xfrm>
                <a:off x="8359119" y="14518885"/>
                <a:ext cx="4273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800" dirty="0"/>
                  <a:t>5</a:t>
                </a:r>
              </a:p>
            </p:txBody>
          </p:sp>
          <p:sp>
            <p:nvSpPr>
              <p:cNvPr id="999" name="TextBox 998">
                <a:extLst>
                  <a:ext uri="{FF2B5EF4-FFF2-40B4-BE49-F238E27FC236}">
                    <a16:creationId xmlns:a16="http://schemas.microsoft.com/office/drawing/2014/main" id="{CF2F15BF-0BCD-4421-B05A-0F1C43E3FD5D}"/>
                  </a:ext>
                </a:extLst>
              </p:cNvPr>
              <p:cNvSpPr txBox="1"/>
              <p:nvPr/>
            </p:nvSpPr>
            <p:spPr>
              <a:xfrm>
                <a:off x="8359119" y="15230695"/>
                <a:ext cx="4273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800" dirty="0"/>
                  <a:t>2.5</a:t>
                </a:r>
              </a:p>
            </p:txBody>
          </p:sp>
          <p:sp>
            <p:nvSpPr>
              <p:cNvPr id="1000" name="TextBox 999">
                <a:extLst>
                  <a:ext uri="{FF2B5EF4-FFF2-40B4-BE49-F238E27FC236}">
                    <a16:creationId xmlns:a16="http://schemas.microsoft.com/office/drawing/2014/main" id="{399A9F8F-D1E2-47BA-85D6-F1FBE77499D9}"/>
                  </a:ext>
                </a:extLst>
              </p:cNvPr>
              <p:cNvSpPr txBox="1"/>
              <p:nvPr/>
            </p:nvSpPr>
            <p:spPr>
              <a:xfrm>
                <a:off x="8359119" y="15942505"/>
                <a:ext cx="427307" cy="327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800" dirty="0"/>
                  <a:t>0</a:t>
                </a:r>
              </a:p>
            </p:txBody>
          </p:sp>
        </p:grpSp>
      </p:grpSp>
      <p:sp>
        <p:nvSpPr>
          <p:cNvPr id="1078" name="Rectangle 1077">
            <a:extLst>
              <a:ext uri="{FF2B5EF4-FFF2-40B4-BE49-F238E27FC236}">
                <a16:creationId xmlns:a16="http://schemas.microsoft.com/office/drawing/2014/main" id="{67AC00AB-0800-44B7-A206-BC1D3A06FAD7}"/>
              </a:ext>
            </a:extLst>
          </p:cNvPr>
          <p:cNvSpPr/>
          <p:nvPr/>
        </p:nvSpPr>
        <p:spPr>
          <a:xfrm>
            <a:off x="39329594" y="14811473"/>
            <a:ext cx="9149799" cy="112915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br>
              <a:rPr lang="en-US" sz="2835" cap="all" dirty="0">
                <a:solidFill>
                  <a:srgbClr val="0F3F6C"/>
                </a:solidFill>
              </a:rPr>
            </a:br>
            <a:r>
              <a:rPr lang="en-US" sz="2362" cap="all" dirty="0">
                <a:solidFill>
                  <a:srgbClr val="0F3F6C"/>
                </a:solidFill>
              </a:rPr>
              <a:t>                              suppression of cell DEATH GENES</a:t>
            </a:r>
          </a:p>
        </p:txBody>
      </p:sp>
      <p:grpSp>
        <p:nvGrpSpPr>
          <p:cNvPr id="1079" name="Group 1078">
            <a:extLst>
              <a:ext uri="{FF2B5EF4-FFF2-40B4-BE49-F238E27FC236}">
                <a16:creationId xmlns:a16="http://schemas.microsoft.com/office/drawing/2014/main" id="{A99BF560-B381-4750-81C5-D9127313D097}"/>
              </a:ext>
            </a:extLst>
          </p:cNvPr>
          <p:cNvGrpSpPr/>
          <p:nvPr/>
        </p:nvGrpSpPr>
        <p:grpSpPr>
          <a:xfrm>
            <a:off x="39360074" y="16095116"/>
            <a:ext cx="8168119" cy="2429089"/>
            <a:chOff x="3183045" y="16912194"/>
            <a:chExt cx="8168119" cy="2429089"/>
          </a:xfrm>
        </p:grpSpPr>
        <p:grpSp>
          <p:nvGrpSpPr>
            <p:cNvPr id="1080" name="Group 1079">
              <a:extLst>
                <a:ext uri="{FF2B5EF4-FFF2-40B4-BE49-F238E27FC236}">
                  <a16:creationId xmlns:a16="http://schemas.microsoft.com/office/drawing/2014/main" id="{EC68C610-6441-4E71-8C95-86E32134A45A}"/>
                </a:ext>
              </a:extLst>
            </p:cNvPr>
            <p:cNvGrpSpPr/>
            <p:nvPr/>
          </p:nvGrpSpPr>
          <p:grpSpPr>
            <a:xfrm>
              <a:off x="4742822" y="18615604"/>
              <a:ext cx="165173" cy="270688"/>
              <a:chOff x="6311700" y="9918700"/>
              <a:chExt cx="432000" cy="685800"/>
            </a:xfrm>
          </p:grpSpPr>
          <p:cxnSp>
            <p:nvCxnSpPr>
              <p:cNvPr id="1417" name="Straight Connector 1416">
                <a:extLst>
                  <a:ext uri="{FF2B5EF4-FFF2-40B4-BE49-F238E27FC236}">
                    <a16:creationId xmlns:a16="http://schemas.microsoft.com/office/drawing/2014/main" id="{D1A9CEB4-296C-44EA-B7DC-5A3BA30890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27700" y="9918700"/>
                <a:ext cx="0" cy="685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8" name="Straight Connector 1417">
                <a:extLst>
                  <a:ext uri="{FF2B5EF4-FFF2-40B4-BE49-F238E27FC236}">
                    <a16:creationId xmlns:a16="http://schemas.microsoft.com/office/drawing/2014/main" id="{A65BA425-3DAC-4862-97DE-635C072F88A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527700" y="97027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1" name="Group 1080">
              <a:extLst>
                <a:ext uri="{FF2B5EF4-FFF2-40B4-BE49-F238E27FC236}">
                  <a16:creationId xmlns:a16="http://schemas.microsoft.com/office/drawing/2014/main" id="{376865C0-25B2-45C7-A6F3-28AD6B1F26AC}"/>
                </a:ext>
              </a:extLst>
            </p:cNvPr>
            <p:cNvGrpSpPr/>
            <p:nvPr/>
          </p:nvGrpSpPr>
          <p:grpSpPr>
            <a:xfrm>
              <a:off x="4323453" y="18523695"/>
              <a:ext cx="165173" cy="270688"/>
              <a:chOff x="6311700" y="9918700"/>
              <a:chExt cx="432000" cy="685800"/>
            </a:xfrm>
          </p:grpSpPr>
          <p:cxnSp>
            <p:nvCxnSpPr>
              <p:cNvPr id="1415" name="Straight Connector 1414">
                <a:extLst>
                  <a:ext uri="{FF2B5EF4-FFF2-40B4-BE49-F238E27FC236}">
                    <a16:creationId xmlns:a16="http://schemas.microsoft.com/office/drawing/2014/main" id="{24DE7828-BF18-4032-BB8C-05EDA3525C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27700" y="9918700"/>
                <a:ext cx="0" cy="685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6" name="Straight Connector 1415">
                <a:extLst>
                  <a:ext uri="{FF2B5EF4-FFF2-40B4-BE49-F238E27FC236}">
                    <a16:creationId xmlns:a16="http://schemas.microsoft.com/office/drawing/2014/main" id="{88F12793-523C-4603-94C7-BA47A49AD0D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527700" y="97027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2" name="Group 1081">
              <a:extLst>
                <a:ext uri="{FF2B5EF4-FFF2-40B4-BE49-F238E27FC236}">
                  <a16:creationId xmlns:a16="http://schemas.microsoft.com/office/drawing/2014/main" id="{8EC1C4FF-2F61-4517-8365-5880083CC3E4}"/>
                </a:ext>
              </a:extLst>
            </p:cNvPr>
            <p:cNvGrpSpPr/>
            <p:nvPr/>
          </p:nvGrpSpPr>
          <p:grpSpPr>
            <a:xfrm>
              <a:off x="3851775" y="17689786"/>
              <a:ext cx="165173" cy="270688"/>
              <a:chOff x="6311700" y="9918700"/>
              <a:chExt cx="432000" cy="685800"/>
            </a:xfrm>
          </p:grpSpPr>
          <p:cxnSp>
            <p:nvCxnSpPr>
              <p:cNvPr id="1413" name="Straight Connector 1412">
                <a:extLst>
                  <a:ext uri="{FF2B5EF4-FFF2-40B4-BE49-F238E27FC236}">
                    <a16:creationId xmlns:a16="http://schemas.microsoft.com/office/drawing/2014/main" id="{DFD69443-738F-4112-9ACE-F00B6FEAB8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27700" y="9918700"/>
                <a:ext cx="0" cy="685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4" name="Straight Connector 1413">
                <a:extLst>
                  <a:ext uri="{FF2B5EF4-FFF2-40B4-BE49-F238E27FC236}">
                    <a16:creationId xmlns:a16="http://schemas.microsoft.com/office/drawing/2014/main" id="{698765D6-A41A-4F2B-9C45-C221A835067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527700" y="97027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3" name="Group 1082">
              <a:extLst>
                <a:ext uri="{FF2B5EF4-FFF2-40B4-BE49-F238E27FC236}">
                  <a16:creationId xmlns:a16="http://schemas.microsoft.com/office/drawing/2014/main" id="{4988A756-6FC2-469A-9F8F-FD47FBC66983}"/>
                </a:ext>
              </a:extLst>
            </p:cNvPr>
            <p:cNvGrpSpPr/>
            <p:nvPr/>
          </p:nvGrpSpPr>
          <p:grpSpPr>
            <a:xfrm>
              <a:off x="5235373" y="18261266"/>
              <a:ext cx="165173" cy="270688"/>
              <a:chOff x="6311700" y="9918700"/>
              <a:chExt cx="432000" cy="685800"/>
            </a:xfrm>
          </p:grpSpPr>
          <p:cxnSp>
            <p:nvCxnSpPr>
              <p:cNvPr id="1411" name="Straight Connector 1410">
                <a:extLst>
                  <a:ext uri="{FF2B5EF4-FFF2-40B4-BE49-F238E27FC236}">
                    <a16:creationId xmlns:a16="http://schemas.microsoft.com/office/drawing/2014/main" id="{7A04F6FA-3422-4D88-A9AA-C953A3A23B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27700" y="9918700"/>
                <a:ext cx="0" cy="685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2" name="Straight Connector 1411">
                <a:extLst>
                  <a:ext uri="{FF2B5EF4-FFF2-40B4-BE49-F238E27FC236}">
                    <a16:creationId xmlns:a16="http://schemas.microsoft.com/office/drawing/2014/main" id="{E1B228D9-B3CC-4272-AAFD-B70728060AA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527700" y="97027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84" name="Straight Connector 1083">
              <a:extLst>
                <a:ext uri="{FF2B5EF4-FFF2-40B4-BE49-F238E27FC236}">
                  <a16:creationId xmlns:a16="http://schemas.microsoft.com/office/drawing/2014/main" id="{2B94A1E1-8FC2-4261-841D-E0C33725B92D}"/>
                </a:ext>
              </a:extLst>
            </p:cNvPr>
            <p:cNvCxnSpPr/>
            <p:nvPr/>
          </p:nvCxnSpPr>
          <p:spPr>
            <a:xfrm>
              <a:off x="3610353" y="17781628"/>
              <a:ext cx="9711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5" name="Straight Connector 1084">
              <a:extLst>
                <a:ext uri="{FF2B5EF4-FFF2-40B4-BE49-F238E27FC236}">
                  <a16:creationId xmlns:a16="http://schemas.microsoft.com/office/drawing/2014/main" id="{72A513BC-B027-4EB5-8E33-434563989F63}"/>
                </a:ext>
              </a:extLst>
            </p:cNvPr>
            <p:cNvCxnSpPr/>
            <p:nvPr/>
          </p:nvCxnSpPr>
          <p:spPr>
            <a:xfrm>
              <a:off x="3610353" y="18493437"/>
              <a:ext cx="9711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6" name="TextBox 1085">
              <a:extLst>
                <a:ext uri="{FF2B5EF4-FFF2-40B4-BE49-F238E27FC236}">
                  <a16:creationId xmlns:a16="http://schemas.microsoft.com/office/drawing/2014/main" id="{6CB29534-B6A5-4FF2-8E78-8DD0671FF00B}"/>
                </a:ext>
              </a:extLst>
            </p:cNvPr>
            <p:cNvSpPr txBox="1"/>
            <p:nvPr/>
          </p:nvSpPr>
          <p:spPr>
            <a:xfrm>
              <a:off x="3183045" y="17571091"/>
              <a:ext cx="4273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/>
                <a:t>0.5</a:t>
              </a:r>
            </a:p>
          </p:txBody>
        </p:sp>
        <p:sp>
          <p:nvSpPr>
            <p:cNvPr id="1087" name="TextBox 1086">
              <a:extLst>
                <a:ext uri="{FF2B5EF4-FFF2-40B4-BE49-F238E27FC236}">
                  <a16:creationId xmlns:a16="http://schemas.microsoft.com/office/drawing/2014/main" id="{A557D000-03CA-4374-8972-968E085B70B2}"/>
                </a:ext>
              </a:extLst>
            </p:cNvPr>
            <p:cNvSpPr txBox="1"/>
            <p:nvPr/>
          </p:nvSpPr>
          <p:spPr>
            <a:xfrm>
              <a:off x="3183045" y="18282901"/>
              <a:ext cx="4273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/>
                <a:t>0.25</a:t>
              </a:r>
            </a:p>
          </p:txBody>
        </p:sp>
        <p:sp>
          <p:nvSpPr>
            <p:cNvPr id="1088" name="TextBox 1087">
              <a:extLst>
                <a:ext uri="{FF2B5EF4-FFF2-40B4-BE49-F238E27FC236}">
                  <a16:creationId xmlns:a16="http://schemas.microsoft.com/office/drawing/2014/main" id="{FDF2B68D-7672-4546-B7EF-1CBC37FB498E}"/>
                </a:ext>
              </a:extLst>
            </p:cNvPr>
            <p:cNvSpPr txBox="1"/>
            <p:nvPr/>
          </p:nvSpPr>
          <p:spPr>
            <a:xfrm>
              <a:off x="3183045" y="18994711"/>
              <a:ext cx="427307" cy="327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/>
                <a:t>0</a:t>
              </a:r>
            </a:p>
          </p:txBody>
        </p:sp>
        <p:grpSp>
          <p:nvGrpSpPr>
            <p:cNvPr id="1089" name="Group 1088">
              <a:extLst>
                <a:ext uri="{FF2B5EF4-FFF2-40B4-BE49-F238E27FC236}">
                  <a16:creationId xmlns:a16="http://schemas.microsoft.com/office/drawing/2014/main" id="{6BC2FD5B-58F0-4748-BF54-70A1F536DE9A}"/>
                </a:ext>
              </a:extLst>
            </p:cNvPr>
            <p:cNvGrpSpPr/>
            <p:nvPr/>
          </p:nvGrpSpPr>
          <p:grpSpPr>
            <a:xfrm>
              <a:off x="3505268" y="17270328"/>
              <a:ext cx="2214231" cy="1985046"/>
              <a:chOff x="9652000" y="7772400"/>
              <a:chExt cx="5791200" cy="5029200"/>
            </a:xfrm>
          </p:grpSpPr>
          <p:cxnSp>
            <p:nvCxnSpPr>
              <p:cNvPr id="1409" name="Straight Connector 1408">
                <a:extLst>
                  <a:ext uri="{FF2B5EF4-FFF2-40B4-BE49-F238E27FC236}">
                    <a16:creationId xmlns:a16="http://schemas.microsoft.com/office/drawing/2014/main" id="{AB9638B4-EF60-42AB-AF67-A21028843937}"/>
                  </a:ext>
                </a:extLst>
              </p:cNvPr>
              <p:cNvCxnSpPr/>
              <p:nvPr/>
            </p:nvCxnSpPr>
            <p:spPr>
              <a:xfrm>
                <a:off x="10007600" y="7772400"/>
                <a:ext cx="0" cy="502920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0" name="Straight Connector 1409">
                <a:extLst>
                  <a:ext uri="{FF2B5EF4-FFF2-40B4-BE49-F238E27FC236}">
                    <a16:creationId xmlns:a16="http://schemas.microsoft.com/office/drawing/2014/main" id="{A2B3D0E0-41BC-469C-957D-0CE93C1C7926}"/>
                  </a:ext>
                </a:extLst>
              </p:cNvPr>
              <p:cNvCxnSpPr/>
              <p:nvPr/>
            </p:nvCxnSpPr>
            <p:spPr>
              <a:xfrm flipH="1">
                <a:off x="9652000" y="12700000"/>
                <a:ext cx="57912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0" name="Rectangle 1089">
              <a:extLst>
                <a:ext uri="{FF2B5EF4-FFF2-40B4-BE49-F238E27FC236}">
                  <a16:creationId xmlns:a16="http://schemas.microsoft.com/office/drawing/2014/main" id="{D47D9AC2-A26A-421C-ACFC-EC73645903F6}"/>
                </a:ext>
              </a:extLst>
            </p:cNvPr>
            <p:cNvSpPr/>
            <p:nvPr/>
          </p:nvSpPr>
          <p:spPr>
            <a:xfrm>
              <a:off x="3748056" y="17963697"/>
              <a:ext cx="364756" cy="1238899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109" name="Rectangle 1108">
              <a:extLst>
                <a:ext uri="{FF2B5EF4-FFF2-40B4-BE49-F238E27FC236}">
                  <a16:creationId xmlns:a16="http://schemas.microsoft.com/office/drawing/2014/main" id="{2A98E84F-E127-4AC1-A177-1B12181CF77E}"/>
                </a:ext>
              </a:extLst>
            </p:cNvPr>
            <p:cNvSpPr/>
            <p:nvPr/>
          </p:nvSpPr>
          <p:spPr>
            <a:xfrm>
              <a:off x="4214210" y="18676376"/>
              <a:ext cx="364756" cy="529450"/>
            </a:xfrm>
            <a:prstGeom prst="rect">
              <a:avLst/>
            </a:prstGeom>
            <a:solidFill>
              <a:srgbClr val="556B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110" name="Rectangle 1109">
              <a:extLst>
                <a:ext uri="{FF2B5EF4-FFF2-40B4-BE49-F238E27FC236}">
                  <a16:creationId xmlns:a16="http://schemas.microsoft.com/office/drawing/2014/main" id="{59B5FBB9-DD6B-4FE0-85F7-9146B67548CF}"/>
                </a:ext>
              </a:extLst>
            </p:cNvPr>
            <p:cNvSpPr/>
            <p:nvPr/>
          </p:nvSpPr>
          <p:spPr>
            <a:xfrm>
              <a:off x="4680364" y="18676376"/>
              <a:ext cx="364756" cy="529451"/>
            </a:xfrm>
            <a:prstGeom prst="rect">
              <a:avLst/>
            </a:prstGeom>
            <a:solidFill>
              <a:srgbClr val="70A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181" name="Rectangle 1180">
              <a:extLst>
                <a:ext uri="{FF2B5EF4-FFF2-40B4-BE49-F238E27FC236}">
                  <a16:creationId xmlns:a16="http://schemas.microsoft.com/office/drawing/2014/main" id="{6A512986-D8A4-40BB-8ABA-2053B3D7496A}"/>
                </a:ext>
              </a:extLst>
            </p:cNvPr>
            <p:cNvSpPr/>
            <p:nvPr/>
          </p:nvSpPr>
          <p:spPr>
            <a:xfrm>
              <a:off x="5146518" y="18523696"/>
              <a:ext cx="364756" cy="69157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196" name="TextBox 1195">
              <a:extLst>
                <a:ext uri="{FF2B5EF4-FFF2-40B4-BE49-F238E27FC236}">
                  <a16:creationId xmlns:a16="http://schemas.microsoft.com/office/drawing/2014/main" id="{E827E938-DFEE-473B-9F6E-4EDFE11A9F42}"/>
                </a:ext>
              </a:extLst>
            </p:cNvPr>
            <p:cNvSpPr txBox="1"/>
            <p:nvPr/>
          </p:nvSpPr>
          <p:spPr>
            <a:xfrm>
              <a:off x="3810191" y="16918544"/>
              <a:ext cx="17315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Absent in Melanoma</a:t>
              </a:r>
            </a:p>
            <a:p>
              <a:pPr algn="ctr"/>
              <a:r>
                <a:rPr lang="en-US" sz="1400" dirty="0"/>
                <a:t>(AIM2)</a:t>
              </a:r>
            </a:p>
          </p:txBody>
        </p:sp>
        <p:sp>
          <p:nvSpPr>
            <p:cNvPr id="1204" name="TextBox 1203">
              <a:extLst>
                <a:ext uri="{FF2B5EF4-FFF2-40B4-BE49-F238E27FC236}">
                  <a16:creationId xmlns:a16="http://schemas.microsoft.com/office/drawing/2014/main" id="{B55B143C-4711-4EA7-9EF5-C39DFBBC6E74}"/>
                </a:ext>
              </a:extLst>
            </p:cNvPr>
            <p:cNvSpPr txBox="1"/>
            <p:nvPr/>
          </p:nvSpPr>
          <p:spPr>
            <a:xfrm>
              <a:off x="5762155" y="17571091"/>
              <a:ext cx="4273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/>
                <a:t>0.25</a:t>
              </a:r>
            </a:p>
          </p:txBody>
        </p:sp>
        <p:sp>
          <p:nvSpPr>
            <p:cNvPr id="1207" name="TextBox 1206">
              <a:extLst>
                <a:ext uri="{FF2B5EF4-FFF2-40B4-BE49-F238E27FC236}">
                  <a16:creationId xmlns:a16="http://schemas.microsoft.com/office/drawing/2014/main" id="{AA2F0278-9CB1-444E-A960-D2488204DFFB}"/>
                </a:ext>
              </a:extLst>
            </p:cNvPr>
            <p:cNvSpPr txBox="1"/>
            <p:nvPr/>
          </p:nvSpPr>
          <p:spPr>
            <a:xfrm>
              <a:off x="5762155" y="18282901"/>
              <a:ext cx="4273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/>
                <a:t>0.125</a:t>
              </a:r>
            </a:p>
          </p:txBody>
        </p:sp>
        <p:sp>
          <p:nvSpPr>
            <p:cNvPr id="1214" name="TextBox 1213">
              <a:extLst>
                <a:ext uri="{FF2B5EF4-FFF2-40B4-BE49-F238E27FC236}">
                  <a16:creationId xmlns:a16="http://schemas.microsoft.com/office/drawing/2014/main" id="{ABAA4E6D-FFB8-438E-8667-DA3695FE4E3B}"/>
                </a:ext>
              </a:extLst>
            </p:cNvPr>
            <p:cNvSpPr txBox="1"/>
            <p:nvPr/>
          </p:nvSpPr>
          <p:spPr>
            <a:xfrm>
              <a:off x="5762155" y="18994711"/>
              <a:ext cx="427307" cy="327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/>
                <a:t>0</a:t>
              </a:r>
            </a:p>
          </p:txBody>
        </p:sp>
        <p:grpSp>
          <p:nvGrpSpPr>
            <p:cNvPr id="1217" name="Group 1216">
              <a:extLst>
                <a:ext uri="{FF2B5EF4-FFF2-40B4-BE49-F238E27FC236}">
                  <a16:creationId xmlns:a16="http://schemas.microsoft.com/office/drawing/2014/main" id="{AB5BCFAD-095B-41CB-92DC-92E93C72FDD4}"/>
                </a:ext>
              </a:extLst>
            </p:cNvPr>
            <p:cNvGrpSpPr/>
            <p:nvPr/>
          </p:nvGrpSpPr>
          <p:grpSpPr>
            <a:xfrm>
              <a:off x="7354059" y="18505450"/>
              <a:ext cx="165173" cy="270688"/>
              <a:chOff x="6311700" y="9918700"/>
              <a:chExt cx="432000" cy="685800"/>
            </a:xfrm>
          </p:grpSpPr>
          <p:cxnSp>
            <p:nvCxnSpPr>
              <p:cNvPr id="1407" name="Straight Connector 1406">
                <a:extLst>
                  <a:ext uri="{FF2B5EF4-FFF2-40B4-BE49-F238E27FC236}">
                    <a16:creationId xmlns:a16="http://schemas.microsoft.com/office/drawing/2014/main" id="{7B8D4F58-F51E-4366-AFB3-63E8DA571B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27700" y="9918700"/>
                <a:ext cx="0" cy="685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8" name="Straight Connector 1407">
                <a:extLst>
                  <a:ext uri="{FF2B5EF4-FFF2-40B4-BE49-F238E27FC236}">
                    <a16:creationId xmlns:a16="http://schemas.microsoft.com/office/drawing/2014/main" id="{C33FC511-CF5D-4504-80A8-FA7A64EADE7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527700" y="97027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63" name="Group 1362">
              <a:extLst>
                <a:ext uri="{FF2B5EF4-FFF2-40B4-BE49-F238E27FC236}">
                  <a16:creationId xmlns:a16="http://schemas.microsoft.com/office/drawing/2014/main" id="{A2603F67-CA90-41B7-8B24-4E210FE67202}"/>
                </a:ext>
              </a:extLst>
            </p:cNvPr>
            <p:cNvGrpSpPr/>
            <p:nvPr/>
          </p:nvGrpSpPr>
          <p:grpSpPr>
            <a:xfrm>
              <a:off x="6903055" y="18315328"/>
              <a:ext cx="165173" cy="270688"/>
              <a:chOff x="6311700" y="9918700"/>
              <a:chExt cx="432000" cy="685800"/>
            </a:xfrm>
          </p:grpSpPr>
          <p:cxnSp>
            <p:nvCxnSpPr>
              <p:cNvPr id="1405" name="Straight Connector 1404">
                <a:extLst>
                  <a:ext uri="{FF2B5EF4-FFF2-40B4-BE49-F238E27FC236}">
                    <a16:creationId xmlns:a16="http://schemas.microsoft.com/office/drawing/2014/main" id="{3DA908F4-9DE6-42F2-BEA1-6E669CC787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27700" y="9918700"/>
                <a:ext cx="0" cy="685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6" name="Straight Connector 1405">
                <a:extLst>
                  <a:ext uri="{FF2B5EF4-FFF2-40B4-BE49-F238E27FC236}">
                    <a16:creationId xmlns:a16="http://schemas.microsoft.com/office/drawing/2014/main" id="{654D93B8-55D0-49FC-A628-A2F375F07FB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527700" y="97027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64" name="Group 1363">
              <a:extLst>
                <a:ext uri="{FF2B5EF4-FFF2-40B4-BE49-F238E27FC236}">
                  <a16:creationId xmlns:a16="http://schemas.microsoft.com/office/drawing/2014/main" id="{8BF594CA-85FF-4983-A077-616BF371CDB0}"/>
                </a:ext>
              </a:extLst>
            </p:cNvPr>
            <p:cNvGrpSpPr/>
            <p:nvPr/>
          </p:nvGrpSpPr>
          <p:grpSpPr>
            <a:xfrm>
              <a:off x="6411155" y="17742530"/>
              <a:ext cx="165173" cy="270688"/>
              <a:chOff x="6311700" y="9918700"/>
              <a:chExt cx="432000" cy="685800"/>
            </a:xfrm>
          </p:grpSpPr>
          <p:cxnSp>
            <p:nvCxnSpPr>
              <p:cNvPr id="1403" name="Straight Connector 1402">
                <a:extLst>
                  <a:ext uri="{FF2B5EF4-FFF2-40B4-BE49-F238E27FC236}">
                    <a16:creationId xmlns:a16="http://schemas.microsoft.com/office/drawing/2014/main" id="{C7A581AB-CDD5-41D5-BADF-3B2FB8BC9D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27700" y="9918700"/>
                <a:ext cx="0" cy="685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4" name="Straight Connector 1403">
                <a:extLst>
                  <a:ext uri="{FF2B5EF4-FFF2-40B4-BE49-F238E27FC236}">
                    <a16:creationId xmlns:a16="http://schemas.microsoft.com/office/drawing/2014/main" id="{70779E85-3AB1-46E3-8165-B38C16A686F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527700" y="97027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65" name="Group 1364">
              <a:extLst>
                <a:ext uri="{FF2B5EF4-FFF2-40B4-BE49-F238E27FC236}">
                  <a16:creationId xmlns:a16="http://schemas.microsoft.com/office/drawing/2014/main" id="{6F56FCD7-0292-4352-B369-8DAE541001C7}"/>
                </a:ext>
              </a:extLst>
            </p:cNvPr>
            <p:cNvGrpSpPr/>
            <p:nvPr/>
          </p:nvGrpSpPr>
          <p:grpSpPr>
            <a:xfrm>
              <a:off x="7824391" y="18267025"/>
              <a:ext cx="165173" cy="420049"/>
              <a:chOff x="6311700" y="9918700"/>
              <a:chExt cx="432000" cy="685800"/>
            </a:xfrm>
          </p:grpSpPr>
          <p:cxnSp>
            <p:nvCxnSpPr>
              <p:cNvPr id="1401" name="Straight Connector 1400">
                <a:extLst>
                  <a:ext uri="{FF2B5EF4-FFF2-40B4-BE49-F238E27FC236}">
                    <a16:creationId xmlns:a16="http://schemas.microsoft.com/office/drawing/2014/main" id="{E5CB11B8-9C05-4EF1-9D36-DD7595E073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27700" y="9918700"/>
                <a:ext cx="0" cy="685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2" name="Straight Connector 1401">
                <a:extLst>
                  <a:ext uri="{FF2B5EF4-FFF2-40B4-BE49-F238E27FC236}">
                    <a16:creationId xmlns:a16="http://schemas.microsoft.com/office/drawing/2014/main" id="{A7CE84C7-4D6F-4965-895B-A61527E2D4B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527700" y="97027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66" name="Straight Connector 1365">
              <a:extLst>
                <a:ext uri="{FF2B5EF4-FFF2-40B4-BE49-F238E27FC236}">
                  <a16:creationId xmlns:a16="http://schemas.microsoft.com/office/drawing/2014/main" id="{28B79122-7DFD-49A0-BAEF-5DF0EB973236}"/>
                </a:ext>
              </a:extLst>
            </p:cNvPr>
            <p:cNvCxnSpPr/>
            <p:nvPr/>
          </p:nvCxnSpPr>
          <p:spPr>
            <a:xfrm>
              <a:off x="6189463" y="17781628"/>
              <a:ext cx="9711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7" name="Straight Connector 1366">
              <a:extLst>
                <a:ext uri="{FF2B5EF4-FFF2-40B4-BE49-F238E27FC236}">
                  <a16:creationId xmlns:a16="http://schemas.microsoft.com/office/drawing/2014/main" id="{3852CC47-BEC5-4964-93BA-1C97349CC874}"/>
                </a:ext>
              </a:extLst>
            </p:cNvPr>
            <p:cNvCxnSpPr/>
            <p:nvPr/>
          </p:nvCxnSpPr>
          <p:spPr>
            <a:xfrm>
              <a:off x="6189463" y="18493437"/>
              <a:ext cx="9711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68" name="Group 1367">
              <a:extLst>
                <a:ext uri="{FF2B5EF4-FFF2-40B4-BE49-F238E27FC236}">
                  <a16:creationId xmlns:a16="http://schemas.microsoft.com/office/drawing/2014/main" id="{EB18816E-EB48-4638-94B6-403CBC441C89}"/>
                </a:ext>
              </a:extLst>
            </p:cNvPr>
            <p:cNvGrpSpPr/>
            <p:nvPr/>
          </p:nvGrpSpPr>
          <p:grpSpPr>
            <a:xfrm>
              <a:off x="6084378" y="17270328"/>
              <a:ext cx="2214231" cy="1985046"/>
              <a:chOff x="9652000" y="7772400"/>
              <a:chExt cx="5791200" cy="5029200"/>
            </a:xfrm>
          </p:grpSpPr>
          <p:cxnSp>
            <p:nvCxnSpPr>
              <p:cNvPr id="1399" name="Straight Connector 1398">
                <a:extLst>
                  <a:ext uri="{FF2B5EF4-FFF2-40B4-BE49-F238E27FC236}">
                    <a16:creationId xmlns:a16="http://schemas.microsoft.com/office/drawing/2014/main" id="{69508ECB-D47C-49AA-A942-8E480094DA2B}"/>
                  </a:ext>
                </a:extLst>
              </p:cNvPr>
              <p:cNvCxnSpPr/>
              <p:nvPr/>
            </p:nvCxnSpPr>
            <p:spPr>
              <a:xfrm>
                <a:off x="10007600" y="7772400"/>
                <a:ext cx="0" cy="502920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0" name="Straight Connector 1399">
                <a:extLst>
                  <a:ext uri="{FF2B5EF4-FFF2-40B4-BE49-F238E27FC236}">
                    <a16:creationId xmlns:a16="http://schemas.microsoft.com/office/drawing/2014/main" id="{942CE300-19D8-4BAC-8E66-CA29159CCB8E}"/>
                  </a:ext>
                </a:extLst>
              </p:cNvPr>
              <p:cNvCxnSpPr/>
              <p:nvPr/>
            </p:nvCxnSpPr>
            <p:spPr>
              <a:xfrm flipH="1">
                <a:off x="9652000" y="12700000"/>
                <a:ext cx="57912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69" name="Rectangle 1368">
              <a:extLst>
                <a:ext uri="{FF2B5EF4-FFF2-40B4-BE49-F238E27FC236}">
                  <a16:creationId xmlns:a16="http://schemas.microsoft.com/office/drawing/2014/main" id="{4C56EDB1-E184-44CE-9B69-BE40C8D72FEE}"/>
                </a:ext>
              </a:extLst>
            </p:cNvPr>
            <p:cNvSpPr/>
            <p:nvPr/>
          </p:nvSpPr>
          <p:spPr>
            <a:xfrm>
              <a:off x="6327166" y="18009077"/>
              <a:ext cx="364756" cy="1193519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370" name="Rectangle 1369">
              <a:extLst>
                <a:ext uri="{FF2B5EF4-FFF2-40B4-BE49-F238E27FC236}">
                  <a16:creationId xmlns:a16="http://schemas.microsoft.com/office/drawing/2014/main" id="{EAEDBF8C-5E38-47A3-B5CC-5A2ABD7D8678}"/>
                </a:ext>
              </a:extLst>
            </p:cNvPr>
            <p:cNvSpPr/>
            <p:nvPr/>
          </p:nvSpPr>
          <p:spPr>
            <a:xfrm>
              <a:off x="6793320" y="18601121"/>
              <a:ext cx="364756" cy="604705"/>
            </a:xfrm>
            <a:prstGeom prst="rect">
              <a:avLst/>
            </a:prstGeom>
            <a:solidFill>
              <a:srgbClr val="556B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371" name="Rectangle 1370">
              <a:extLst>
                <a:ext uri="{FF2B5EF4-FFF2-40B4-BE49-F238E27FC236}">
                  <a16:creationId xmlns:a16="http://schemas.microsoft.com/office/drawing/2014/main" id="{95E21AEA-FB53-4BDD-8892-4FF1FDF5DF63}"/>
                </a:ext>
              </a:extLst>
            </p:cNvPr>
            <p:cNvSpPr/>
            <p:nvPr/>
          </p:nvSpPr>
          <p:spPr>
            <a:xfrm>
              <a:off x="7259474" y="18692053"/>
              <a:ext cx="364756" cy="513774"/>
            </a:xfrm>
            <a:prstGeom prst="rect">
              <a:avLst/>
            </a:prstGeom>
            <a:solidFill>
              <a:srgbClr val="70A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372" name="Rectangle 1371">
              <a:extLst>
                <a:ext uri="{FF2B5EF4-FFF2-40B4-BE49-F238E27FC236}">
                  <a16:creationId xmlns:a16="http://schemas.microsoft.com/office/drawing/2014/main" id="{58ECAC16-101D-4D6E-B53B-1BDF1E32197C}"/>
                </a:ext>
              </a:extLst>
            </p:cNvPr>
            <p:cNvSpPr/>
            <p:nvPr/>
          </p:nvSpPr>
          <p:spPr>
            <a:xfrm>
              <a:off x="7725628" y="18493432"/>
              <a:ext cx="364756" cy="7218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373" name="TextBox 1372">
              <a:extLst>
                <a:ext uri="{FF2B5EF4-FFF2-40B4-BE49-F238E27FC236}">
                  <a16:creationId xmlns:a16="http://schemas.microsoft.com/office/drawing/2014/main" id="{60A16D6B-B7CA-4A01-8FB2-F08DF849DCDA}"/>
                </a:ext>
              </a:extLst>
            </p:cNvPr>
            <p:cNvSpPr txBox="1"/>
            <p:nvPr/>
          </p:nvSpPr>
          <p:spPr>
            <a:xfrm>
              <a:off x="6120225" y="16912194"/>
              <a:ext cx="26259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ICE Protease-Activating Factor</a:t>
              </a:r>
            </a:p>
            <a:p>
              <a:pPr algn="ctr"/>
              <a:r>
                <a:rPr lang="en-US" sz="1400" dirty="0"/>
                <a:t>(IPAF)</a:t>
              </a:r>
            </a:p>
          </p:txBody>
        </p:sp>
        <p:grpSp>
          <p:nvGrpSpPr>
            <p:cNvPr id="1374" name="Group 1373">
              <a:extLst>
                <a:ext uri="{FF2B5EF4-FFF2-40B4-BE49-F238E27FC236}">
                  <a16:creationId xmlns:a16="http://schemas.microsoft.com/office/drawing/2014/main" id="{F8204D6E-BC80-42B2-8A29-0A2CBCDD4DE1}"/>
                </a:ext>
              </a:extLst>
            </p:cNvPr>
            <p:cNvGrpSpPr/>
            <p:nvPr/>
          </p:nvGrpSpPr>
          <p:grpSpPr>
            <a:xfrm>
              <a:off x="9950256" y="18189612"/>
              <a:ext cx="165173" cy="270688"/>
              <a:chOff x="6311700" y="9918700"/>
              <a:chExt cx="432000" cy="685800"/>
            </a:xfrm>
          </p:grpSpPr>
          <p:cxnSp>
            <p:nvCxnSpPr>
              <p:cNvPr id="1397" name="Straight Connector 1396">
                <a:extLst>
                  <a:ext uri="{FF2B5EF4-FFF2-40B4-BE49-F238E27FC236}">
                    <a16:creationId xmlns:a16="http://schemas.microsoft.com/office/drawing/2014/main" id="{38FE35B7-9F36-419D-A243-62ADEE3E04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27700" y="9918700"/>
                <a:ext cx="0" cy="685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8" name="Straight Connector 1397">
                <a:extLst>
                  <a:ext uri="{FF2B5EF4-FFF2-40B4-BE49-F238E27FC236}">
                    <a16:creationId xmlns:a16="http://schemas.microsoft.com/office/drawing/2014/main" id="{F8361E8C-D761-4401-8B59-C3DFF9EC57B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527700" y="97027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5" name="Group 1374">
              <a:extLst>
                <a:ext uri="{FF2B5EF4-FFF2-40B4-BE49-F238E27FC236}">
                  <a16:creationId xmlns:a16="http://schemas.microsoft.com/office/drawing/2014/main" id="{8C0E51FF-68B7-40F6-A598-39A2AF2B8C29}"/>
                </a:ext>
              </a:extLst>
            </p:cNvPr>
            <p:cNvGrpSpPr/>
            <p:nvPr/>
          </p:nvGrpSpPr>
          <p:grpSpPr>
            <a:xfrm>
              <a:off x="9497308" y="18189612"/>
              <a:ext cx="176384" cy="523217"/>
              <a:chOff x="6311700" y="9918700"/>
              <a:chExt cx="432000" cy="685800"/>
            </a:xfrm>
          </p:grpSpPr>
          <p:cxnSp>
            <p:nvCxnSpPr>
              <p:cNvPr id="1395" name="Straight Connector 1394">
                <a:extLst>
                  <a:ext uri="{FF2B5EF4-FFF2-40B4-BE49-F238E27FC236}">
                    <a16:creationId xmlns:a16="http://schemas.microsoft.com/office/drawing/2014/main" id="{E7025BC8-BD56-42B7-8A96-CF0BB0C717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27700" y="9918700"/>
                <a:ext cx="0" cy="685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6" name="Straight Connector 1395">
                <a:extLst>
                  <a:ext uri="{FF2B5EF4-FFF2-40B4-BE49-F238E27FC236}">
                    <a16:creationId xmlns:a16="http://schemas.microsoft.com/office/drawing/2014/main" id="{BB1CF448-897C-42F5-BEAF-8086BEF4558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527700" y="97027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6" name="Group 1375">
              <a:extLst>
                <a:ext uri="{FF2B5EF4-FFF2-40B4-BE49-F238E27FC236}">
                  <a16:creationId xmlns:a16="http://schemas.microsoft.com/office/drawing/2014/main" id="{AA269E7B-A868-4CD9-9A4F-623C391F49E1}"/>
                </a:ext>
              </a:extLst>
            </p:cNvPr>
            <p:cNvGrpSpPr/>
            <p:nvPr/>
          </p:nvGrpSpPr>
          <p:grpSpPr>
            <a:xfrm>
              <a:off x="9026867" y="17453413"/>
              <a:ext cx="165174" cy="397741"/>
              <a:chOff x="6311700" y="9918700"/>
              <a:chExt cx="432000" cy="685800"/>
            </a:xfrm>
          </p:grpSpPr>
          <p:cxnSp>
            <p:nvCxnSpPr>
              <p:cNvPr id="1393" name="Straight Connector 1392">
                <a:extLst>
                  <a:ext uri="{FF2B5EF4-FFF2-40B4-BE49-F238E27FC236}">
                    <a16:creationId xmlns:a16="http://schemas.microsoft.com/office/drawing/2014/main" id="{2B3AEA12-6374-44FB-A0F5-DF2D0820A2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27700" y="9918700"/>
                <a:ext cx="0" cy="685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4" name="Straight Connector 1393">
                <a:extLst>
                  <a:ext uri="{FF2B5EF4-FFF2-40B4-BE49-F238E27FC236}">
                    <a16:creationId xmlns:a16="http://schemas.microsoft.com/office/drawing/2014/main" id="{92B36DE2-9EA5-4722-AFA4-934F282107C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527700" y="97027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7" name="Group 1376">
              <a:extLst>
                <a:ext uri="{FF2B5EF4-FFF2-40B4-BE49-F238E27FC236}">
                  <a16:creationId xmlns:a16="http://schemas.microsoft.com/office/drawing/2014/main" id="{6A24EB77-20F5-42F4-A508-26B29E509444}"/>
                </a:ext>
              </a:extLst>
            </p:cNvPr>
            <p:cNvGrpSpPr/>
            <p:nvPr/>
          </p:nvGrpSpPr>
          <p:grpSpPr>
            <a:xfrm>
              <a:off x="10429345" y="17807677"/>
              <a:ext cx="165173" cy="420049"/>
              <a:chOff x="6311700" y="9918700"/>
              <a:chExt cx="432000" cy="685800"/>
            </a:xfrm>
          </p:grpSpPr>
          <p:cxnSp>
            <p:nvCxnSpPr>
              <p:cNvPr id="1391" name="Straight Connector 1390">
                <a:extLst>
                  <a:ext uri="{FF2B5EF4-FFF2-40B4-BE49-F238E27FC236}">
                    <a16:creationId xmlns:a16="http://schemas.microsoft.com/office/drawing/2014/main" id="{8F596111-C1BE-4A40-811B-6B02DF28E7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27700" y="9918700"/>
                <a:ext cx="0" cy="685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2" name="Straight Connector 1391">
                <a:extLst>
                  <a:ext uri="{FF2B5EF4-FFF2-40B4-BE49-F238E27FC236}">
                    <a16:creationId xmlns:a16="http://schemas.microsoft.com/office/drawing/2014/main" id="{84A49574-7472-4348-889B-A00FBC0EDF3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527700" y="97027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78" name="Straight Connector 1377">
              <a:extLst>
                <a:ext uri="{FF2B5EF4-FFF2-40B4-BE49-F238E27FC236}">
                  <a16:creationId xmlns:a16="http://schemas.microsoft.com/office/drawing/2014/main" id="{8AD0553E-0139-4158-8CD6-40FDD88BA7FF}"/>
                </a:ext>
              </a:extLst>
            </p:cNvPr>
            <p:cNvCxnSpPr/>
            <p:nvPr/>
          </p:nvCxnSpPr>
          <p:spPr>
            <a:xfrm>
              <a:off x="8794417" y="17781628"/>
              <a:ext cx="9711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9" name="Straight Connector 1378">
              <a:extLst>
                <a:ext uri="{FF2B5EF4-FFF2-40B4-BE49-F238E27FC236}">
                  <a16:creationId xmlns:a16="http://schemas.microsoft.com/office/drawing/2014/main" id="{BF05046C-766F-4DF8-8EC7-6CCB0B408742}"/>
                </a:ext>
              </a:extLst>
            </p:cNvPr>
            <p:cNvCxnSpPr/>
            <p:nvPr/>
          </p:nvCxnSpPr>
          <p:spPr>
            <a:xfrm>
              <a:off x="8794417" y="18493437"/>
              <a:ext cx="9711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0" name="Group 1379">
              <a:extLst>
                <a:ext uri="{FF2B5EF4-FFF2-40B4-BE49-F238E27FC236}">
                  <a16:creationId xmlns:a16="http://schemas.microsoft.com/office/drawing/2014/main" id="{9B218991-26A0-4C00-8E86-185DC35E516B}"/>
                </a:ext>
              </a:extLst>
            </p:cNvPr>
            <p:cNvGrpSpPr/>
            <p:nvPr/>
          </p:nvGrpSpPr>
          <p:grpSpPr>
            <a:xfrm>
              <a:off x="8689332" y="17270328"/>
              <a:ext cx="2214231" cy="1985046"/>
              <a:chOff x="9652000" y="7772400"/>
              <a:chExt cx="5791200" cy="5029200"/>
            </a:xfrm>
          </p:grpSpPr>
          <p:cxnSp>
            <p:nvCxnSpPr>
              <p:cNvPr id="1389" name="Straight Connector 1388">
                <a:extLst>
                  <a:ext uri="{FF2B5EF4-FFF2-40B4-BE49-F238E27FC236}">
                    <a16:creationId xmlns:a16="http://schemas.microsoft.com/office/drawing/2014/main" id="{08010A0D-236B-4B13-AF0A-F953CFC97A47}"/>
                  </a:ext>
                </a:extLst>
              </p:cNvPr>
              <p:cNvCxnSpPr/>
              <p:nvPr/>
            </p:nvCxnSpPr>
            <p:spPr>
              <a:xfrm>
                <a:off x="10007600" y="7772400"/>
                <a:ext cx="0" cy="502920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0" name="Straight Connector 1389">
                <a:extLst>
                  <a:ext uri="{FF2B5EF4-FFF2-40B4-BE49-F238E27FC236}">
                    <a16:creationId xmlns:a16="http://schemas.microsoft.com/office/drawing/2014/main" id="{F92B881E-8768-4F32-BEC1-1976C634128C}"/>
                  </a:ext>
                </a:extLst>
              </p:cNvPr>
              <p:cNvCxnSpPr/>
              <p:nvPr/>
            </p:nvCxnSpPr>
            <p:spPr>
              <a:xfrm flipH="1">
                <a:off x="9652000" y="12700000"/>
                <a:ext cx="57912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81" name="Rectangle 1380">
              <a:extLst>
                <a:ext uri="{FF2B5EF4-FFF2-40B4-BE49-F238E27FC236}">
                  <a16:creationId xmlns:a16="http://schemas.microsoft.com/office/drawing/2014/main" id="{76F52AD1-59DB-424E-9BBB-C7838C902094}"/>
                </a:ext>
              </a:extLst>
            </p:cNvPr>
            <p:cNvSpPr/>
            <p:nvPr/>
          </p:nvSpPr>
          <p:spPr>
            <a:xfrm>
              <a:off x="8932120" y="17805781"/>
              <a:ext cx="364756" cy="139681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382" name="Rectangle 1381">
              <a:extLst>
                <a:ext uri="{FF2B5EF4-FFF2-40B4-BE49-F238E27FC236}">
                  <a16:creationId xmlns:a16="http://schemas.microsoft.com/office/drawing/2014/main" id="{B3F69B2D-4B61-46A9-8292-814EEB2BCF70}"/>
                </a:ext>
              </a:extLst>
            </p:cNvPr>
            <p:cNvSpPr/>
            <p:nvPr/>
          </p:nvSpPr>
          <p:spPr>
            <a:xfrm>
              <a:off x="9398274" y="18453529"/>
              <a:ext cx="364756" cy="752298"/>
            </a:xfrm>
            <a:prstGeom prst="rect">
              <a:avLst/>
            </a:prstGeom>
            <a:solidFill>
              <a:srgbClr val="556B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383" name="Rectangle 1382">
              <a:extLst>
                <a:ext uri="{FF2B5EF4-FFF2-40B4-BE49-F238E27FC236}">
                  <a16:creationId xmlns:a16="http://schemas.microsoft.com/office/drawing/2014/main" id="{8197AFA7-D02C-48C3-92AE-931CAD567FB3}"/>
                </a:ext>
              </a:extLst>
            </p:cNvPr>
            <p:cNvSpPr/>
            <p:nvPr/>
          </p:nvSpPr>
          <p:spPr>
            <a:xfrm>
              <a:off x="9864428" y="18415687"/>
              <a:ext cx="364756" cy="790140"/>
            </a:xfrm>
            <a:prstGeom prst="rect">
              <a:avLst/>
            </a:prstGeom>
            <a:solidFill>
              <a:srgbClr val="70A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384" name="Rectangle 1383">
              <a:extLst>
                <a:ext uri="{FF2B5EF4-FFF2-40B4-BE49-F238E27FC236}">
                  <a16:creationId xmlns:a16="http://schemas.microsoft.com/office/drawing/2014/main" id="{2FA0A125-4990-49F0-98FC-E4512BD3E8AE}"/>
                </a:ext>
              </a:extLst>
            </p:cNvPr>
            <p:cNvSpPr/>
            <p:nvPr/>
          </p:nvSpPr>
          <p:spPr>
            <a:xfrm>
              <a:off x="10330582" y="18077777"/>
              <a:ext cx="364756" cy="11374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385" name="TextBox 1384">
              <a:extLst>
                <a:ext uri="{FF2B5EF4-FFF2-40B4-BE49-F238E27FC236}">
                  <a16:creationId xmlns:a16="http://schemas.microsoft.com/office/drawing/2014/main" id="{E25E3423-2322-4E80-B02D-98924C219F63}"/>
                </a:ext>
              </a:extLst>
            </p:cNvPr>
            <p:cNvSpPr txBox="1"/>
            <p:nvPr/>
          </p:nvSpPr>
          <p:spPr>
            <a:xfrm>
              <a:off x="8725179" y="16912194"/>
              <a:ext cx="26259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Receptor Interacting Kinase 3 (RIPK3)</a:t>
              </a:r>
            </a:p>
          </p:txBody>
        </p:sp>
        <p:sp>
          <p:nvSpPr>
            <p:cNvPr id="1386" name="TextBox 1385">
              <a:extLst>
                <a:ext uri="{FF2B5EF4-FFF2-40B4-BE49-F238E27FC236}">
                  <a16:creationId xmlns:a16="http://schemas.microsoft.com/office/drawing/2014/main" id="{FAC7BC14-26C9-4D57-BD8B-360F85EE52A9}"/>
                </a:ext>
              </a:extLst>
            </p:cNvPr>
            <p:cNvSpPr txBox="1"/>
            <p:nvPr/>
          </p:nvSpPr>
          <p:spPr>
            <a:xfrm>
              <a:off x="8361102" y="17590337"/>
              <a:ext cx="4273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/>
                <a:t>1</a:t>
              </a:r>
            </a:p>
          </p:txBody>
        </p:sp>
        <p:sp>
          <p:nvSpPr>
            <p:cNvPr id="1387" name="TextBox 1386">
              <a:extLst>
                <a:ext uri="{FF2B5EF4-FFF2-40B4-BE49-F238E27FC236}">
                  <a16:creationId xmlns:a16="http://schemas.microsoft.com/office/drawing/2014/main" id="{3A3A2674-A4B5-418C-8AD2-FFA5281DBE63}"/>
                </a:ext>
              </a:extLst>
            </p:cNvPr>
            <p:cNvSpPr txBox="1"/>
            <p:nvPr/>
          </p:nvSpPr>
          <p:spPr>
            <a:xfrm>
              <a:off x="8361102" y="18302147"/>
              <a:ext cx="4273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/>
                <a:t>0.5</a:t>
              </a:r>
            </a:p>
          </p:txBody>
        </p:sp>
        <p:sp>
          <p:nvSpPr>
            <p:cNvPr id="1388" name="TextBox 1387">
              <a:extLst>
                <a:ext uri="{FF2B5EF4-FFF2-40B4-BE49-F238E27FC236}">
                  <a16:creationId xmlns:a16="http://schemas.microsoft.com/office/drawing/2014/main" id="{108D4A0B-78BF-4ED6-AAB0-1CBD02C9AD2B}"/>
                </a:ext>
              </a:extLst>
            </p:cNvPr>
            <p:cNvSpPr txBox="1"/>
            <p:nvPr/>
          </p:nvSpPr>
          <p:spPr>
            <a:xfrm>
              <a:off x="8361102" y="19013957"/>
              <a:ext cx="427307" cy="327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/>
                <a:t>0</a:t>
              </a:r>
            </a:p>
          </p:txBody>
        </p:sp>
      </p:grpSp>
      <p:sp>
        <p:nvSpPr>
          <p:cNvPr id="1419" name="Rectangle 1418">
            <a:extLst>
              <a:ext uri="{FF2B5EF4-FFF2-40B4-BE49-F238E27FC236}">
                <a16:creationId xmlns:a16="http://schemas.microsoft.com/office/drawing/2014/main" id="{ECCA2898-A458-41C3-988F-D7DB5C55D2A0}"/>
              </a:ext>
            </a:extLst>
          </p:cNvPr>
          <p:cNvSpPr/>
          <p:nvPr/>
        </p:nvSpPr>
        <p:spPr>
          <a:xfrm>
            <a:off x="39247426" y="17991014"/>
            <a:ext cx="9149799" cy="112915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br>
              <a:rPr lang="en-US" sz="2835" cap="all" dirty="0">
                <a:solidFill>
                  <a:srgbClr val="0F3F6C"/>
                </a:solidFill>
              </a:rPr>
            </a:br>
            <a:r>
              <a:rPr lang="en-US" sz="2362" cap="all" dirty="0">
                <a:solidFill>
                  <a:srgbClr val="0F3F6C"/>
                </a:solidFill>
              </a:rPr>
              <a:t>                              suppression </a:t>
            </a:r>
            <a:r>
              <a:rPr lang="en-US" sz="2362" cap="all">
                <a:solidFill>
                  <a:srgbClr val="0F3F6C"/>
                </a:solidFill>
              </a:rPr>
              <a:t>of INFLAMMATION </a:t>
            </a:r>
            <a:r>
              <a:rPr lang="en-US" sz="2362" cap="all" dirty="0">
                <a:solidFill>
                  <a:srgbClr val="0F3F6C"/>
                </a:solidFill>
              </a:rPr>
              <a:t>GENES</a:t>
            </a:r>
          </a:p>
        </p:txBody>
      </p:sp>
      <p:grpSp>
        <p:nvGrpSpPr>
          <p:cNvPr id="1420" name="Group 1419">
            <a:extLst>
              <a:ext uri="{FF2B5EF4-FFF2-40B4-BE49-F238E27FC236}">
                <a16:creationId xmlns:a16="http://schemas.microsoft.com/office/drawing/2014/main" id="{7DD4AE51-5716-4A98-A40B-ED38626940C0}"/>
              </a:ext>
            </a:extLst>
          </p:cNvPr>
          <p:cNvGrpSpPr/>
          <p:nvPr/>
        </p:nvGrpSpPr>
        <p:grpSpPr>
          <a:xfrm>
            <a:off x="39335586" y="19368502"/>
            <a:ext cx="8168119" cy="2429089"/>
            <a:chOff x="3215307" y="19903066"/>
            <a:chExt cx="8168119" cy="2429089"/>
          </a:xfrm>
        </p:grpSpPr>
        <p:grpSp>
          <p:nvGrpSpPr>
            <p:cNvPr id="1421" name="Group 1420">
              <a:extLst>
                <a:ext uri="{FF2B5EF4-FFF2-40B4-BE49-F238E27FC236}">
                  <a16:creationId xmlns:a16="http://schemas.microsoft.com/office/drawing/2014/main" id="{891A136F-4887-472C-87E1-0BA611E5BCF1}"/>
                </a:ext>
              </a:extLst>
            </p:cNvPr>
            <p:cNvGrpSpPr/>
            <p:nvPr/>
          </p:nvGrpSpPr>
          <p:grpSpPr>
            <a:xfrm>
              <a:off x="4807748" y="21413507"/>
              <a:ext cx="165173" cy="270688"/>
              <a:chOff x="6311700" y="9918700"/>
              <a:chExt cx="432000" cy="685800"/>
            </a:xfrm>
          </p:grpSpPr>
          <p:cxnSp>
            <p:nvCxnSpPr>
              <p:cNvPr id="1495" name="Straight Connector 1494">
                <a:extLst>
                  <a:ext uri="{FF2B5EF4-FFF2-40B4-BE49-F238E27FC236}">
                    <a16:creationId xmlns:a16="http://schemas.microsoft.com/office/drawing/2014/main" id="{7138E7A4-D130-4B4E-B2E2-998679237E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27700" y="9918700"/>
                <a:ext cx="0" cy="685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6" name="Straight Connector 1495">
                <a:extLst>
                  <a:ext uri="{FF2B5EF4-FFF2-40B4-BE49-F238E27FC236}">
                    <a16:creationId xmlns:a16="http://schemas.microsoft.com/office/drawing/2014/main" id="{86274991-13C7-4251-912D-788B41EEDF2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527700" y="97027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2" name="Group 1421">
              <a:extLst>
                <a:ext uri="{FF2B5EF4-FFF2-40B4-BE49-F238E27FC236}">
                  <a16:creationId xmlns:a16="http://schemas.microsoft.com/office/drawing/2014/main" id="{20DEA974-A858-4826-AC7E-8A35CB766B62}"/>
                </a:ext>
              </a:extLst>
            </p:cNvPr>
            <p:cNvGrpSpPr/>
            <p:nvPr/>
          </p:nvGrpSpPr>
          <p:grpSpPr>
            <a:xfrm>
              <a:off x="4345812" y="21157508"/>
              <a:ext cx="165173" cy="270688"/>
              <a:chOff x="6311700" y="9918700"/>
              <a:chExt cx="432000" cy="685800"/>
            </a:xfrm>
          </p:grpSpPr>
          <p:cxnSp>
            <p:nvCxnSpPr>
              <p:cNvPr id="1493" name="Straight Connector 1492">
                <a:extLst>
                  <a:ext uri="{FF2B5EF4-FFF2-40B4-BE49-F238E27FC236}">
                    <a16:creationId xmlns:a16="http://schemas.microsoft.com/office/drawing/2014/main" id="{355BECF4-8DF5-42A7-86B7-B893AB8AD8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27700" y="9918700"/>
                <a:ext cx="0" cy="685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4" name="Straight Connector 1493">
                <a:extLst>
                  <a:ext uri="{FF2B5EF4-FFF2-40B4-BE49-F238E27FC236}">
                    <a16:creationId xmlns:a16="http://schemas.microsoft.com/office/drawing/2014/main" id="{8498BB6F-21A4-4803-A072-80865000E05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527700" y="97027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3" name="Group 1422">
              <a:extLst>
                <a:ext uri="{FF2B5EF4-FFF2-40B4-BE49-F238E27FC236}">
                  <a16:creationId xmlns:a16="http://schemas.microsoft.com/office/drawing/2014/main" id="{AF6FDEA4-93DB-4D9A-A550-A449E004A071}"/>
                </a:ext>
              </a:extLst>
            </p:cNvPr>
            <p:cNvGrpSpPr/>
            <p:nvPr/>
          </p:nvGrpSpPr>
          <p:grpSpPr>
            <a:xfrm>
              <a:off x="3851775" y="20272384"/>
              <a:ext cx="187780" cy="588025"/>
              <a:chOff x="6311700" y="9918700"/>
              <a:chExt cx="432000" cy="685800"/>
            </a:xfrm>
          </p:grpSpPr>
          <p:cxnSp>
            <p:nvCxnSpPr>
              <p:cNvPr id="1491" name="Straight Connector 1490">
                <a:extLst>
                  <a:ext uri="{FF2B5EF4-FFF2-40B4-BE49-F238E27FC236}">
                    <a16:creationId xmlns:a16="http://schemas.microsoft.com/office/drawing/2014/main" id="{D679CF4B-E9FC-4015-AD9C-63C5F38B71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27700" y="9918700"/>
                <a:ext cx="0" cy="685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2" name="Straight Connector 1491">
                <a:extLst>
                  <a:ext uri="{FF2B5EF4-FFF2-40B4-BE49-F238E27FC236}">
                    <a16:creationId xmlns:a16="http://schemas.microsoft.com/office/drawing/2014/main" id="{92CC5125-70E9-435D-9627-6ABF02F01D2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527700" y="97027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4" name="Group 1423">
              <a:extLst>
                <a:ext uri="{FF2B5EF4-FFF2-40B4-BE49-F238E27FC236}">
                  <a16:creationId xmlns:a16="http://schemas.microsoft.com/office/drawing/2014/main" id="{10F20D18-CCB2-4A25-B3D4-3D399B8115C3}"/>
                </a:ext>
              </a:extLst>
            </p:cNvPr>
            <p:cNvGrpSpPr/>
            <p:nvPr/>
          </p:nvGrpSpPr>
          <p:grpSpPr>
            <a:xfrm>
              <a:off x="5264129" y="20588200"/>
              <a:ext cx="194138" cy="588025"/>
              <a:chOff x="6311700" y="9918700"/>
              <a:chExt cx="432000" cy="685800"/>
            </a:xfrm>
          </p:grpSpPr>
          <p:cxnSp>
            <p:nvCxnSpPr>
              <p:cNvPr id="1489" name="Straight Connector 1488">
                <a:extLst>
                  <a:ext uri="{FF2B5EF4-FFF2-40B4-BE49-F238E27FC236}">
                    <a16:creationId xmlns:a16="http://schemas.microsoft.com/office/drawing/2014/main" id="{42DEA53C-9458-4025-B97F-CDE62ACDD6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27700" y="9918700"/>
                <a:ext cx="0" cy="685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0" name="Straight Connector 1489">
                <a:extLst>
                  <a:ext uri="{FF2B5EF4-FFF2-40B4-BE49-F238E27FC236}">
                    <a16:creationId xmlns:a16="http://schemas.microsoft.com/office/drawing/2014/main" id="{5CA0CF46-D5F8-42D0-A5C3-A2C375DAB61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527700" y="97027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5" name="Straight Connector 1424">
              <a:extLst>
                <a:ext uri="{FF2B5EF4-FFF2-40B4-BE49-F238E27FC236}">
                  <a16:creationId xmlns:a16="http://schemas.microsoft.com/office/drawing/2014/main" id="{2F10EEB5-C26E-445F-8ADC-1964E331A65D}"/>
                </a:ext>
              </a:extLst>
            </p:cNvPr>
            <p:cNvCxnSpPr/>
            <p:nvPr/>
          </p:nvCxnSpPr>
          <p:spPr>
            <a:xfrm>
              <a:off x="3642615" y="20772500"/>
              <a:ext cx="9711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6" name="Straight Connector 1425">
              <a:extLst>
                <a:ext uri="{FF2B5EF4-FFF2-40B4-BE49-F238E27FC236}">
                  <a16:creationId xmlns:a16="http://schemas.microsoft.com/office/drawing/2014/main" id="{5EF3278A-A73E-4D44-9DF6-14F51567C411}"/>
                </a:ext>
              </a:extLst>
            </p:cNvPr>
            <p:cNvCxnSpPr/>
            <p:nvPr/>
          </p:nvCxnSpPr>
          <p:spPr>
            <a:xfrm>
              <a:off x="3642615" y="21484309"/>
              <a:ext cx="9711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7" name="TextBox 1426">
              <a:extLst>
                <a:ext uri="{FF2B5EF4-FFF2-40B4-BE49-F238E27FC236}">
                  <a16:creationId xmlns:a16="http://schemas.microsoft.com/office/drawing/2014/main" id="{D651C048-BE9B-4AB8-8017-A0B3FF1EA295}"/>
                </a:ext>
              </a:extLst>
            </p:cNvPr>
            <p:cNvSpPr txBox="1"/>
            <p:nvPr/>
          </p:nvSpPr>
          <p:spPr>
            <a:xfrm>
              <a:off x="3215307" y="20561963"/>
              <a:ext cx="4273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/>
                <a:t>15</a:t>
              </a:r>
            </a:p>
          </p:txBody>
        </p:sp>
        <p:sp>
          <p:nvSpPr>
            <p:cNvPr id="1428" name="TextBox 1427">
              <a:extLst>
                <a:ext uri="{FF2B5EF4-FFF2-40B4-BE49-F238E27FC236}">
                  <a16:creationId xmlns:a16="http://schemas.microsoft.com/office/drawing/2014/main" id="{BA9A8F17-100A-4F5D-826B-DE45A7DD0CC3}"/>
                </a:ext>
              </a:extLst>
            </p:cNvPr>
            <p:cNvSpPr txBox="1"/>
            <p:nvPr/>
          </p:nvSpPr>
          <p:spPr>
            <a:xfrm>
              <a:off x="3215307" y="21273773"/>
              <a:ext cx="4273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/>
                <a:t>7.5</a:t>
              </a:r>
            </a:p>
          </p:txBody>
        </p:sp>
        <p:sp>
          <p:nvSpPr>
            <p:cNvPr id="1429" name="TextBox 1428">
              <a:extLst>
                <a:ext uri="{FF2B5EF4-FFF2-40B4-BE49-F238E27FC236}">
                  <a16:creationId xmlns:a16="http://schemas.microsoft.com/office/drawing/2014/main" id="{AB08C26B-E9FF-437C-9998-487F0E1CDBA6}"/>
                </a:ext>
              </a:extLst>
            </p:cNvPr>
            <p:cNvSpPr txBox="1"/>
            <p:nvPr/>
          </p:nvSpPr>
          <p:spPr>
            <a:xfrm>
              <a:off x="3215307" y="21985583"/>
              <a:ext cx="427307" cy="327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/>
                <a:t>0</a:t>
              </a:r>
            </a:p>
          </p:txBody>
        </p:sp>
        <p:grpSp>
          <p:nvGrpSpPr>
            <p:cNvPr id="1430" name="Group 1429">
              <a:extLst>
                <a:ext uri="{FF2B5EF4-FFF2-40B4-BE49-F238E27FC236}">
                  <a16:creationId xmlns:a16="http://schemas.microsoft.com/office/drawing/2014/main" id="{014B1283-C153-4F08-ACF8-9D2FBAF99C61}"/>
                </a:ext>
              </a:extLst>
            </p:cNvPr>
            <p:cNvGrpSpPr/>
            <p:nvPr/>
          </p:nvGrpSpPr>
          <p:grpSpPr>
            <a:xfrm>
              <a:off x="3537530" y="20261200"/>
              <a:ext cx="2214231" cy="1985046"/>
              <a:chOff x="9652000" y="7772400"/>
              <a:chExt cx="5791200" cy="5029200"/>
            </a:xfrm>
          </p:grpSpPr>
          <p:cxnSp>
            <p:nvCxnSpPr>
              <p:cNvPr id="1487" name="Straight Connector 1486">
                <a:extLst>
                  <a:ext uri="{FF2B5EF4-FFF2-40B4-BE49-F238E27FC236}">
                    <a16:creationId xmlns:a16="http://schemas.microsoft.com/office/drawing/2014/main" id="{59F3E7CF-7101-40D7-8537-DA6BC3951EB2}"/>
                  </a:ext>
                </a:extLst>
              </p:cNvPr>
              <p:cNvCxnSpPr/>
              <p:nvPr/>
            </p:nvCxnSpPr>
            <p:spPr>
              <a:xfrm>
                <a:off x="10007600" y="7772400"/>
                <a:ext cx="0" cy="502920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8" name="Straight Connector 1487">
                <a:extLst>
                  <a:ext uri="{FF2B5EF4-FFF2-40B4-BE49-F238E27FC236}">
                    <a16:creationId xmlns:a16="http://schemas.microsoft.com/office/drawing/2014/main" id="{A06C79C2-1D28-4F7D-A988-4DA5F7A467DF}"/>
                  </a:ext>
                </a:extLst>
              </p:cNvPr>
              <p:cNvCxnSpPr/>
              <p:nvPr/>
            </p:nvCxnSpPr>
            <p:spPr>
              <a:xfrm flipH="1">
                <a:off x="9652000" y="12700000"/>
                <a:ext cx="57912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1" name="Rectangle 1430">
              <a:extLst>
                <a:ext uri="{FF2B5EF4-FFF2-40B4-BE49-F238E27FC236}">
                  <a16:creationId xmlns:a16="http://schemas.microsoft.com/office/drawing/2014/main" id="{7ECB3019-03D1-4482-AB6E-E5F73489CC2E}"/>
                </a:ext>
              </a:extLst>
            </p:cNvPr>
            <p:cNvSpPr/>
            <p:nvPr/>
          </p:nvSpPr>
          <p:spPr>
            <a:xfrm>
              <a:off x="3780318" y="20733403"/>
              <a:ext cx="364756" cy="146006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432" name="Rectangle 1431">
              <a:extLst>
                <a:ext uri="{FF2B5EF4-FFF2-40B4-BE49-F238E27FC236}">
                  <a16:creationId xmlns:a16="http://schemas.microsoft.com/office/drawing/2014/main" id="{E81C9E79-A0A5-4601-84CE-31C004DF8680}"/>
                </a:ext>
              </a:extLst>
            </p:cNvPr>
            <p:cNvSpPr/>
            <p:nvPr/>
          </p:nvSpPr>
          <p:spPr>
            <a:xfrm>
              <a:off x="4246472" y="21444401"/>
              <a:ext cx="364756" cy="752297"/>
            </a:xfrm>
            <a:prstGeom prst="rect">
              <a:avLst/>
            </a:prstGeom>
            <a:solidFill>
              <a:srgbClr val="556B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433" name="Rectangle 1432">
              <a:extLst>
                <a:ext uri="{FF2B5EF4-FFF2-40B4-BE49-F238E27FC236}">
                  <a16:creationId xmlns:a16="http://schemas.microsoft.com/office/drawing/2014/main" id="{77A4D6A4-D73C-4BD6-901B-0D2065448EEE}"/>
                </a:ext>
              </a:extLst>
            </p:cNvPr>
            <p:cNvSpPr/>
            <p:nvPr/>
          </p:nvSpPr>
          <p:spPr>
            <a:xfrm>
              <a:off x="4712626" y="21566376"/>
              <a:ext cx="364756" cy="630324"/>
            </a:xfrm>
            <a:prstGeom prst="rect">
              <a:avLst/>
            </a:prstGeom>
            <a:solidFill>
              <a:srgbClr val="70A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434" name="Rectangle 1433">
              <a:extLst>
                <a:ext uri="{FF2B5EF4-FFF2-40B4-BE49-F238E27FC236}">
                  <a16:creationId xmlns:a16="http://schemas.microsoft.com/office/drawing/2014/main" id="{62052085-0101-4BAB-9FF4-85DAA73EE824}"/>
                </a:ext>
              </a:extLst>
            </p:cNvPr>
            <p:cNvSpPr/>
            <p:nvPr/>
          </p:nvSpPr>
          <p:spPr>
            <a:xfrm>
              <a:off x="5178780" y="20999950"/>
              <a:ext cx="364756" cy="12061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435" name="TextBox 1434">
              <a:extLst>
                <a:ext uri="{FF2B5EF4-FFF2-40B4-BE49-F238E27FC236}">
                  <a16:creationId xmlns:a16="http://schemas.microsoft.com/office/drawing/2014/main" id="{E2D0252A-7A69-44A9-9BDE-168812E759BC}"/>
                </a:ext>
              </a:extLst>
            </p:cNvPr>
            <p:cNvSpPr txBox="1"/>
            <p:nvPr/>
          </p:nvSpPr>
          <p:spPr>
            <a:xfrm>
              <a:off x="3842453" y="19909416"/>
              <a:ext cx="17315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c-Jun</a:t>
              </a:r>
            </a:p>
            <a:p>
              <a:pPr algn="ctr"/>
              <a:r>
                <a:rPr lang="en-US" sz="1400" dirty="0"/>
                <a:t>(JUN)</a:t>
              </a:r>
            </a:p>
          </p:txBody>
        </p:sp>
        <p:sp>
          <p:nvSpPr>
            <p:cNvPr id="1436" name="TextBox 1435">
              <a:extLst>
                <a:ext uri="{FF2B5EF4-FFF2-40B4-BE49-F238E27FC236}">
                  <a16:creationId xmlns:a16="http://schemas.microsoft.com/office/drawing/2014/main" id="{210BB097-2651-4422-95F3-7FF9BA5DC42C}"/>
                </a:ext>
              </a:extLst>
            </p:cNvPr>
            <p:cNvSpPr txBox="1"/>
            <p:nvPr/>
          </p:nvSpPr>
          <p:spPr>
            <a:xfrm>
              <a:off x="5794417" y="20561963"/>
              <a:ext cx="4273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/>
                <a:t>0.1</a:t>
              </a:r>
            </a:p>
          </p:txBody>
        </p:sp>
        <p:sp>
          <p:nvSpPr>
            <p:cNvPr id="1437" name="TextBox 1436">
              <a:extLst>
                <a:ext uri="{FF2B5EF4-FFF2-40B4-BE49-F238E27FC236}">
                  <a16:creationId xmlns:a16="http://schemas.microsoft.com/office/drawing/2014/main" id="{FCF1A52E-B2DB-41B3-A48A-3F611403634B}"/>
                </a:ext>
              </a:extLst>
            </p:cNvPr>
            <p:cNvSpPr txBox="1"/>
            <p:nvPr/>
          </p:nvSpPr>
          <p:spPr>
            <a:xfrm>
              <a:off x="5794417" y="21273773"/>
              <a:ext cx="4273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/>
                <a:t>0.05</a:t>
              </a:r>
            </a:p>
          </p:txBody>
        </p:sp>
        <p:sp>
          <p:nvSpPr>
            <p:cNvPr id="1438" name="TextBox 1437">
              <a:extLst>
                <a:ext uri="{FF2B5EF4-FFF2-40B4-BE49-F238E27FC236}">
                  <a16:creationId xmlns:a16="http://schemas.microsoft.com/office/drawing/2014/main" id="{79F32F22-19C3-4499-9196-2F34B691B0AA}"/>
                </a:ext>
              </a:extLst>
            </p:cNvPr>
            <p:cNvSpPr txBox="1"/>
            <p:nvPr/>
          </p:nvSpPr>
          <p:spPr>
            <a:xfrm>
              <a:off x="5794417" y="21985583"/>
              <a:ext cx="427307" cy="327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/>
                <a:t>0</a:t>
              </a:r>
            </a:p>
          </p:txBody>
        </p:sp>
        <p:grpSp>
          <p:nvGrpSpPr>
            <p:cNvPr id="1439" name="Group 1438">
              <a:extLst>
                <a:ext uri="{FF2B5EF4-FFF2-40B4-BE49-F238E27FC236}">
                  <a16:creationId xmlns:a16="http://schemas.microsoft.com/office/drawing/2014/main" id="{A45B1FE0-CDC9-4820-BD39-A27153CEFF63}"/>
                </a:ext>
              </a:extLst>
            </p:cNvPr>
            <p:cNvGrpSpPr/>
            <p:nvPr/>
          </p:nvGrpSpPr>
          <p:grpSpPr>
            <a:xfrm>
              <a:off x="7397079" y="21550112"/>
              <a:ext cx="165173" cy="270688"/>
              <a:chOff x="6311700" y="9918700"/>
              <a:chExt cx="432000" cy="685800"/>
            </a:xfrm>
          </p:grpSpPr>
          <p:cxnSp>
            <p:nvCxnSpPr>
              <p:cNvPr id="1485" name="Straight Connector 1484">
                <a:extLst>
                  <a:ext uri="{FF2B5EF4-FFF2-40B4-BE49-F238E27FC236}">
                    <a16:creationId xmlns:a16="http://schemas.microsoft.com/office/drawing/2014/main" id="{DABF9C83-3289-44CC-9A3D-2AE8A7DA1D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27700" y="9918700"/>
                <a:ext cx="0" cy="685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6" name="Straight Connector 1485">
                <a:extLst>
                  <a:ext uri="{FF2B5EF4-FFF2-40B4-BE49-F238E27FC236}">
                    <a16:creationId xmlns:a16="http://schemas.microsoft.com/office/drawing/2014/main" id="{4ADD6BCA-3A88-40A1-9470-4AADDEF03FE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527700" y="97027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0" name="Group 1439">
              <a:extLst>
                <a:ext uri="{FF2B5EF4-FFF2-40B4-BE49-F238E27FC236}">
                  <a16:creationId xmlns:a16="http://schemas.microsoft.com/office/drawing/2014/main" id="{DABE15EE-E484-48BC-B869-D085A4EED08A}"/>
                </a:ext>
              </a:extLst>
            </p:cNvPr>
            <p:cNvGrpSpPr/>
            <p:nvPr/>
          </p:nvGrpSpPr>
          <p:grpSpPr>
            <a:xfrm>
              <a:off x="6924616" y="20993031"/>
              <a:ext cx="187002" cy="603089"/>
              <a:chOff x="6311700" y="9918700"/>
              <a:chExt cx="432000" cy="685800"/>
            </a:xfrm>
          </p:grpSpPr>
          <p:cxnSp>
            <p:nvCxnSpPr>
              <p:cNvPr id="1483" name="Straight Connector 1482">
                <a:extLst>
                  <a:ext uri="{FF2B5EF4-FFF2-40B4-BE49-F238E27FC236}">
                    <a16:creationId xmlns:a16="http://schemas.microsoft.com/office/drawing/2014/main" id="{DE4FD7AE-F8B1-46A5-904F-DD0A041379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27700" y="9918700"/>
                <a:ext cx="0" cy="685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4" name="Straight Connector 1483">
                <a:extLst>
                  <a:ext uri="{FF2B5EF4-FFF2-40B4-BE49-F238E27FC236}">
                    <a16:creationId xmlns:a16="http://schemas.microsoft.com/office/drawing/2014/main" id="{2D687E24-3070-42B8-9410-EAE2923794D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527700" y="97027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2" name="Group 1441">
              <a:extLst>
                <a:ext uri="{FF2B5EF4-FFF2-40B4-BE49-F238E27FC236}">
                  <a16:creationId xmlns:a16="http://schemas.microsoft.com/office/drawing/2014/main" id="{D66F8170-148A-4A0B-A24E-8B076294DD35}"/>
                </a:ext>
              </a:extLst>
            </p:cNvPr>
            <p:cNvGrpSpPr/>
            <p:nvPr/>
          </p:nvGrpSpPr>
          <p:grpSpPr>
            <a:xfrm>
              <a:off x="6443418" y="20210183"/>
              <a:ext cx="193004" cy="793907"/>
              <a:chOff x="6311700" y="9918700"/>
              <a:chExt cx="432000" cy="685800"/>
            </a:xfrm>
          </p:grpSpPr>
          <p:cxnSp>
            <p:nvCxnSpPr>
              <p:cNvPr id="1481" name="Straight Connector 1480">
                <a:extLst>
                  <a:ext uri="{FF2B5EF4-FFF2-40B4-BE49-F238E27FC236}">
                    <a16:creationId xmlns:a16="http://schemas.microsoft.com/office/drawing/2014/main" id="{DA9EC880-8B11-47E0-8FC2-5514E8DB62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27700" y="9918700"/>
                <a:ext cx="0" cy="685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2" name="Straight Connector 1481">
                <a:extLst>
                  <a:ext uri="{FF2B5EF4-FFF2-40B4-BE49-F238E27FC236}">
                    <a16:creationId xmlns:a16="http://schemas.microsoft.com/office/drawing/2014/main" id="{694719CF-7841-408C-AEA6-3123274E970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527700" y="97027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3" name="Group 1442">
              <a:extLst>
                <a:ext uri="{FF2B5EF4-FFF2-40B4-BE49-F238E27FC236}">
                  <a16:creationId xmlns:a16="http://schemas.microsoft.com/office/drawing/2014/main" id="{38AE34A3-070F-4464-9D64-8669BAAE1FE2}"/>
                </a:ext>
              </a:extLst>
            </p:cNvPr>
            <p:cNvGrpSpPr/>
            <p:nvPr/>
          </p:nvGrpSpPr>
          <p:grpSpPr>
            <a:xfrm>
              <a:off x="7856653" y="21161075"/>
              <a:ext cx="165173" cy="420049"/>
              <a:chOff x="6311700" y="9918700"/>
              <a:chExt cx="432000" cy="685800"/>
            </a:xfrm>
          </p:grpSpPr>
          <p:cxnSp>
            <p:nvCxnSpPr>
              <p:cNvPr id="1479" name="Straight Connector 1478">
                <a:extLst>
                  <a:ext uri="{FF2B5EF4-FFF2-40B4-BE49-F238E27FC236}">
                    <a16:creationId xmlns:a16="http://schemas.microsoft.com/office/drawing/2014/main" id="{FBC169A4-B546-42BF-A9C9-B7652D706A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27700" y="9918700"/>
                <a:ext cx="0" cy="685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0" name="Straight Connector 1479">
                <a:extLst>
                  <a:ext uri="{FF2B5EF4-FFF2-40B4-BE49-F238E27FC236}">
                    <a16:creationId xmlns:a16="http://schemas.microsoft.com/office/drawing/2014/main" id="{DEBC2689-A52D-4B3C-8649-6F6719C8816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527700" y="97027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44" name="Straight Connector 1443">
              <a:extLst>
                <a:ext uri="{FF2B5EF4-FFF2-40B4-BE49-F238E27FC236}">
                  <a16:creationId xmlns:a16="http://schemas.microsoft.com/office/drawing/2014/main" id="{1EBD6EE4-E16A-4262-98B2-13F33F09A37B}"/>
                </a:ext>
              </a:extLst>
            </p:cNvPr>
            <p:cNvCxnSpPr/>
            <p:nvPr/>
          </p:nvCxnSpPr>
          <p:spPr>
            <a:xfrm>
              <a:off x="6221725" y="20772500"/>
              <a:ext cx="9711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5" name="Straight Connector 1444">
              <a:extLst>
                <a:ext uri="{FF2B5EF4-FFF2-40B4-BE49-F238E27FC236}">
                  <a16:creationId xmlns:a16="http://schemas.microsoft.com/office/drawing/2014/main" id="{FEDB5755-0380-4250-82DB-58DB7DFD9DD7}"/>
                </a:ext>
              </a:extLst>
            </p:cNvPr>
            <p:cNvCxnSpPr/>
            <p:nvPr/>
          </p:nvCxnSpPr>
          <p:spPr>
            <a:xfrm>
              <a:off x="6221725" y="21484309"/>
              <a:ext cx="9711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6" name="Group 1445">
              <a:extLst>
                <a:ext uri="{FF2B5EF4-FFF2-40B4-BE49-F238E27FC236}">
                  <a16:creationId xmlns:a16="http://schemas.microsoft.com/office/drawing/2014/main" id="{D19324A9-FA9C-41DD-91DD-540BF325529C}"/>
                </a:ext>
              </a:extLst>
            </p:cNvPr>
            <p:cNvGrpSpPr/>
            <p:nvPr/>
          </p:nvGrpSpPr>
          <p:grpSpPr>
            <a:xfrm>
              <a:off x="6116640" y="20261200"/>
              <a:ext cx="2214231" cy="1985046"/>
              <a:chOff x="9652000" y="7772400"/>
              <a:chExt cx="5791200" cy="5029200"/>
            </a:xfrm>
          </p:grpSpPr>
          <p:cxnSp>
            <p:nvCxnSpPr>
              <p:cNvPr id="1477" name="Straight Connector 1476">
                <a:extLst>
                  <a:ext uri="{FF2B5EF4-FFF2-40B4-BE49-F238E27FC236}">
                    <a16:creationId xmlns:a16="http://schemas.microsoft.com/office/drawing/2014/main" id="{D7F915A8-3FB6-4709-B22C-3733057AB1F6}"/>
                  </a:ext>
                </a:extLst>
              </p:cNvPr>
              <p:cNvCxnSpPr/>
              <p:nvPr/>
            </p:nvCxnSpPr>
            <p:spPr>
              <a:xfrm>
                <a:off x="10007600" y="7772400"/>
                <a:ext cx="0" cy="502920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8" name="Straight Connector 1477">
                <a:extLst>
                  <a:ext uri="{FF2B5EF4-FFF2-40B4-BE49-F238E27FC236}">
                    <a16:creationId xmlns:a16="http://schemas.microsoft.com/office/drawing/2014/main" id="{06B7660A-D5F7-4979-B66F-6E0202831E1F}"/>
                  </a:ext>
                </a:extLst>
              </p:cNvPr>
              <p:cNvCxnSpPr/>
              <p:nvPr/>
            </p:nvCxnSpPr>
            <p:spPr>
              <a:xfrm flipH="1">
                <a:off x="9652000" y="12700000"/>
                <a:ext cx="57912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7" name="Rectangle 1446">
              <a:extLst>
                <a:ext uri="{FF2B5EF4-FFF2-40B4-BE49-F238E27FC236}">
                  <a16:creationId xmlns:a16="http://schemas.microsoft.com/office/drawing/2014/main" id="{6F8CF7D9-EEE9-47A3-9EB6-9A563488CD1B}"/>
                </a:ext>
              </a:extLst>
            </p:cNvPr>
            <p:cNvSpPr/>
            <p:nvPr/>
          </p:nvSpPr>
          <p:spPr>
            <a:xfrm>
              <a:off x="6359428" y="20953964"/>
              <a:ext cx="364756" cy="1239504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448" name="Rectangle 1447">
              <a:extLst>
                <a:ext uri="{FF2B5EF4-FFF2-40B4-BE49-F238E27FC236}">
                  <a16:creationId xmlns:a16="http://schemas.microsoft.com/office/drawing/2014/main" id="{2EC8D37A-2761-41C2-BA1A-83206E11066C}"/>
                </a:ext>
              </a:extLst>
            </p:cNvPr>
            <p:cNvSpPr/>
            <p:nvPr/>
          </p:nvSpPr>
          <p:spPr>
            <a:xfrm>
              <a:off x="6825582" y="21484304"/>
              <a:ext cx="364756" cy="712394"/>
            </a:xfrm>
            <a:prstGeom prst="rect">
              <a:avLst/>
            </a:prstGeom>
            <a:solidFill>
              <a:srgbClr val="556B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449" name="Rectangle 1448">
              <a:extLst>
                <a:ext uri="{FF2B5EF4-FFF2-40B4-BE49-F238E27FC236}">
                  <a16:creationId xmlns:a16="http://schemas.microsoft.com/office/drawing/2014/main" id="{3ADB653C-3603-4685-A681-C115043C790F}"/>
                </a:ext>
              </a:extLst>
            </p:cNvPr>
            <p:cNvSpPr/>
            <p:nvPr/>
          </p:nvSpPr>
          <p:spPr>
            <a:xfrm>
              <a:off x="7291736" y="21811761"/>
              <a:ext cx="364756" cy="384938"/>
            </a:xfrm>
            <a:prstGeom prst="rect">
              <a:avLst/>
            </a:prstGeom>
            <a:solidFill>
              <a:srgbClr val="70A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450" name="Rectangle 1449">
              <a:extLst>
                <a:ext uri="{FF2B5EF4-FFF2-40B4-BE49-F238E27FC236}">
                  <a16:creationId xmlns:a16="http://schemas.microsoft.com/office/drawing/2014/main" id="{84248A03-112F-46E1-8513-0DED4BF3B07B}"/>
                </a:ext>
              </a:extLst>
            </p:cNvPr>
            <p:cNvSpPr/>
            <p:nvPr/>
          </p:nvSpPr>
          <p:spPr>
            <a:xfrm>
              <a:off x="7757890" y="21493751"/>
              <a:ext cx="364756" cy="71239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451" name="TextBox 1450">
              <a:extLst>
                <a:ext uri="{FF2B5EF4-FFF2-40B4-BE49-F238E27FC236}">
                  <a16:creationId xmlns:a16="http://schemas.microsoft.com/office/drawing/2014/main" id="{632853D8-B841-441E-BE47-2FDC7CB792C9}"/>
                </a:ext>
              </a:extLst>
            </p:cNvPr>
            <p:cNvSpPr txBox="1"/>
            <p:nvPr/>
          </p:nvSpPr>
          <p:spPr>
            <a:xfrm>
              <a:off x="6152487" y="19903066"/>
              <a:ext cx="26259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c-</a:t>
              </a:r>
              <a:r>
                <a:rPr lang="en-US" sz="1400" dirty="0" err="1"/>
                <a:t>Fos</a:t>
              </a:r>
              <a:endParaRPr lang="en-US" sz="1400" dirty="0"/>
            </a:p>
            <a:p>
              <a:pPr algn="ctr"/>
              <a:r>
                <a:rPr lang="en-US" sz="1400" dirty="0"/>
                <a:t>(FOSB)</a:t>
              </a:r>
            </a:p>
          </p:txBody>
        </p:sp>
        <p:grpSp>
          <p:nvGrpSpPr>
            <p:cNvPr id="1452" name="Group 1451">
              <a:extLst>
                <a:ext uri="{FF2B5EF4-FFF2-40B4-BE49-F238E27FC236}">
                  <a16:creationId xmlns:a16="http://schemas.microsoft.com/office/drawing/2014/main" id="{C3F1C8FB-CCE2-4990-B124-403EAFCDA914}"/>
                </a:ext>
              </a:extLst>
            </p:cNvPr>
            <p:cNvGrpSpPr/>
            <p:nvPr/>
          </p:nvGrpSpPr>
          <p:grpSpPr>
            <a:xfrm>
              <a:off x="9982518" y="21515267"/>
              <a:ext cx="165173" cy="270688"/>
              <a:chOff x="6311700" y="9918700"/>
              <a:chExt cx="432000" cy="685800"/>
            </a:xfrm>
          </p:grpSpPr>
          <p:cxnSp>
            <p:nvCxnSpPr>
              <p:cNvPr id="1475" name="Straight Connector 1474">
                <a:extLst>
                  <a:ext uri="{FF2B5EF4-FFF2-40B4-BE49-F238E27FC236}">
                    <a16:creationId xmlns:a16="http://schemas.microsoft.com/office/drawing/2014/main" id="{2E314AB7-1CB4-49A3-9835-EABC117FC9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27700" y="9918700"/>
                <a:ext cx="0" cy="685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6" name="Straight Connector 1475">
                <a:extLst>
                  <a:ext uri="{FF2B5EF4-FFF2-40B4-BE49-F238E27FC236}">
                    <a16:creationId xmlns:a16="http://schemas.microsoft.com/office/drawing/2014/main" id="{18601F99-F468-4260-863E-C0F5B1093D7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527700" y="97027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3" name="Group 1452">
              <a:extLst>
                <a:ext uri="{FF2B5EF4-FFF2-40B4-BE49-F238E27FC236}">
                  <a16:creationId xmlns:a16="http://schemas.microsoft.com/office/drawing/2014/main" id="{032281FE-AB94-4AFC-969B-DD64DB74E898}"/>
                </a:ext>
              </a:extLst>
            </p:cNvPr>
            <p:cNvGrpSpPr/>
            <p:nvPr/>
          </p:nvGrpSpPr>
          <p:grpSpPr>
            <a:xfrm>
              <a:off x="9518824" y="21417862"/>
              <a:ext cx="176384" cy="523217"/>
              <a:chOff x="6311700" y="9918700"/>
              <a:chExt cx="432000" cy="685800"/>
            </a:xfrm>
          </p:grpSpPr>
          <p:cxnSp>
            <p:nvCxnSpPr>
              <p:cNvPr id="1473" name="Straight Connector 1472">
                <a:extLst>
                  <a:ext uri="{FF2B5EF4-FFF2-40B4-BE49-F238E27FC236}">
                    <a16:creationId xmlns:a16="http://schemas.microsoft.com/office/drawing/2014/main" id="{C3355B65-75D7-46C1-8BAF-A1976318AF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27700" y="9918700"/>
                <a:ext cx="0" cy="685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4" name="Straight Connector 1473">
                <a:extLst>
                  <a:ext uri="{FF2B5EF4-FFF2-40B4-BE49-F238E27FC236}">
                    <a16:creationId xmlns:a16="http://schemas.microsoft.com/office/drawing/2014/main" id="{23646A45-9394-4684-9D9A-4A410BF2B2F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527700" y="97027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4" name="Group 1453">
              <a:extLst>
                <a:ext uri="{FF2B5EF4-FFF2-40B4-BE49-F238E27FC236}">
                  <a16:creationId xmlns:a16="http://schemas.microsoft.com/office/drawing/2014/main" id="{C9B7D9A2-8BBA-4E84-A268-E287CBE4EDD7}"/>
                </a:ext>
              </a:extLst>
            </p:cNvPr>
            <p:cNvGrpSpPr/>
            <p:nvPr/>
          </p:nvGrpSpPr>
          <p:grpSpPr>
            <a:xfrm>
              <a:off x="9050958" y="20710447"/>
              <a:ext cx="165174" cy="397741"/>
              <a:chOff x="6311700" y="9918700"/>
              <a:chExt cx="432000" cy="685800"/>
            </a:xfrm>
          </p:grpSpPr>
          <p:cxnSp>
            <p:nvCxnSpPr>
              <p:cNvPr id="1471" name="Straight Connector 1470">
                <a:extLst>
                  <a:ext uri="{FF2B5EF4-FFF2-40B4-BE49-F238E27FC236}">
                    <a16:creationId xmlns:a16="http://schemas.microsoft.com/office/drawing/2014/main" id="{9E6C78D7-985C-48AA-822B-006093CD36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27700" y="9918700"/>
                <a:ext cx="0" cy="685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2" name="Straight Connector 1471">
                <a:extLst>
                  <a:ext uri="{FF2B5EF4-FFF2-40B4-BE49-F238E27FC236}">
                    <a16:creationId xmlns:a16="http://schemas.microsoft.com/office/drawing/2014/main" id="{4D3B0D85-F784-4286-8337-8A33B38A403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527700" y="97027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5" name="Group 1454">
              <a:extLst>
                <a:ext uri="{FF2B5EF4-FFF2-40B4-BE49-F238E27FC236}">
                  <a16:creationId xmlns:a16="http://schemas.microsoft.com/office/drawing/2014/main" id="{9D644030-8AAB-4F6D-8BF5-A0E837FB3228}"/>
                </a:ext>
              </a:extLst>
            </p:cNvPr>
            <p:cNvGrpSpPr/>
            <p:nvPr/>
          </p:nvGrpSpPr>
          <p:grpSpPr>
            <a:xfrm>
              <a:off x="10461607" y="21270262"/>
              <a:ext cx="165173" cy="420049"/>
              <a:chOff x="6311700" y="9918700"/>
              <a:chExt cx="432000" cy="685800"/>
            </a:xfrm>
          </p:grpSpPr>
          <p:cxnSp>
            <p:nvCxnSpPr>
              <p:cNvPr id="1469" name="Straight Connector 1468">
                <a:extLst>
                  <a:ext uri="{FF2B5EF4-FFF2-40B4-BE49-F238E27FC236}">
                    <a16:creationId xmlns:a16="http://schemas.microsoft.com/office/drawing/2014/main" id="{9F4FD113-74E1-456A-AD93-C6E479F20F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27700" y="9918700"/>
                <a:ext cx="0" cy="685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0" name="Straight Connector 1469">
                <a:extLst>
                  <a:ext uri="{FF2B5EF4-FFF2-40B4-BE49-F238E27FC236}">
                    <a16:creationId xmlns:a16="http://schemas.microsoft.com/office/drawing/2014/main" id="{E413BDF2-455D-4B9C-8973-258B95E8E4B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527700" y="9702700"/>
                <a:ext cx="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56" name="Straight Connector 1455">
              <a:extLst>
                <a:ext uri="{FF2B5EF4-FFF2-40B4-BE49-F238E27FC236}">
                  <a16:creationId xmlns:a16="http://schemas.microsoft.com/office/drawing/2014/main" id="{602ED01C-BDED-476A-8032-D00865B23269}"/>
                </a:ext>
              </a:extLst>
            </p:cNvPr>
            <p:cNvCxnSpPr/>
            <p:nvPr/>
          </p:nvCxnSpPr>
          <p:spPr>
            <a:xfrm>
              <a:off x="8826679" y="20772500"/>
              <a:ext cx="9711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7" name="Straight Connector 1456">
              <a:extLst>
                <a:ext uri="{FF2B5EF4-FFF2-40B4-BE49-F238E27FC236}">
                  <a16:creationId xmlns:a16="http://schemas.microsoft.com/office/drawing/2014/main" id="{597BF37D-1B0C-431A-A4EE-1EC61E4F9A61}"/>
                </a:ext>
              </a:extLst>
            </p:cNvPr>
            <p:cNvCxnSpPr/>
            <p:nvPr/>
          </p:nvCxnSpPr>
          <p:spPr>
            <a:xfrm>
              <a:off x="8826679" y="21484309"/>
              <a:ext cx="9711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58" name="Group 1457">
              <a:extLst>
                <a:ext uri="{FF2B5EF4-FFF2-40B4-BE49-F238E27FC236}">
                  <a16:creationId xmlns:a16="http://schemas.microsoft.com/office/drawing/2014/main" id="{3912C3B7-345F-470D-8244-50F757280153}"/>
                </a:ext>
              </a:extLst>
            </p:cNvPr>
            <p:cNvGrpSpPr/>
            <p:nvPr/>
          </p:nvGrpSpPr>
          <p:grpSpPr>
            <a:xfrm>
              <a:off x="8721594" y="20261200"/>
              <a:ext cx="2214231" cy="1985046"/>
              <a:chOff x="9652000" y="7772400"/>
              <a:chExt cx="5791200" cy="5029200"/>
            </a:xfrm>
          </p:grpSpPr>
          <p:cxnSp>
            <p:nvCxnSpPr>
              <p:cNvPr id="1467" name="Straight Connector 1466">
                <a:extLst>
                  <a:ext uri="{FF2B5EF4-FFF2-40B4-BE49-F238E27FC236}">
                    <a16:creationId xmlns:a16="http://schemas.microsoft.com/office/drawing/2014/main" id="{2F3F4D73-3831-4475-91A0-C848FDAFA958}"/>
                  </a:ext>
                </a:extLst>
              </p:cNvPr>
              <p:cNvCxnSpPr/>
              <p:nvPr/>
            </p:nvCxnSpPr>
            <p:spPr>
              <a:xfrm>
                <a:off x="10007600" y="7772400"/>
                <a:ext cx="0" cy="502920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8" name="Straight Connector 1467">
                <a:extLst>
                  <a:ext uri="{FF2B5EF4-FFF2-40B4-BE49-F238E27FC236}">
                    <a16:creationId xmlns:a16="http://schemas.microsoft.com/office/drawing/2014/main" id="{E3D5498D-E4D9-4812-ADAD-88518AAD908F}"/>
                  </a:ext>
                </a:extLst>
              </p:cNvPr>
              <p:cNvCxnSpPr/>
              <p:nvPr/>
            </p:nvCxnSpPr>
            <p:spPr>
              <a:xfrm flipH="1">
                <a:off x="9652000" y="12700000"/>
                <a:ext cx="57912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59" name="Rectangle 1458">
              <a:extLst>
                <a:ext uri="{FF2B5EF4-FFF2-40B4-BE49-F238E27FC236}">
                  <a16:creationId xmlns:a16="http://schemas.microsoft.com/office/drawing/2014/main" id="{93D985E5-BB79-48CE-9AFA-A330B43E8960}"/>
                </a:ext>
              </a:extLst>
            </p:cNvPr>
            <p:cNvSpPr/>
            <p:nvPr/>
          </p:nvSpPr>
          <p:spPr>
            <a:xfrm>
              <a:off x="8964382" y="20953963"/>
              <a:ext cx="364756" cy="1239505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460" name="Rectangle 1459">
              <a:extLst>
                <a:ext uri="{FF2B5EF4-FFF2-40B4-BE49-F238E27FC236}">
                  <a16:creationId xmlns:a16="http://schemas.microsoft.com/office/drawing/2014/main" id="{0C9D9224-3CA7-4CE4-9DF6-AF3B07000506}"/>
                </a:ext>
              </a:extLst>
            </p:cNvPr>
            <p:cNvSpPr/>
            <p:nvPr/>
          </p:nvSpPr>
          <p:spPr>
            <a:xfrm>
              <a:off x="9430536" y="21596119"/>
              <a:ext cx="364756" cy="600579"/>
            </a:xfrm>
            <a:prstGeom prst="rect">
              <a:avLst/>
            </a:prstGeom>
            <a:solidFill>
              <a:srgbClr val="556B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461" name="Rectangle 1460">
              <a:extLst>
                <a:ext uri="{FF2B5EF4-FFF2-40B4-BE49-F238E27FC236}">
                  <a16:creationId xmlns:a16="http://schemas.microsoft.com/office/drawing/2014/main" id="{387774BF-1065-49FE-AE55-923B6C91E2E5}"/>
                </a:ext>
              </a:extLst>
            </p:cNvPr>
            <p:cNvSpPr/>
            <p:nvPr/>
          </p:nvSpPr>
          <p:spPr>
            <a:xfrm>
              <a:off x="9896690" y="21596119"/>
              <a:ext cx="364756" cy="600579"/>
            </a:xfrm>
            <a:prstGeom prst="rect">
              <a:avLst/>
            </a:prstGeom>
            <a:solidFill>
              <a:srgbClr val="70A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462" name="Rectangle 1461">
              <a:extLst>
                <a:ext uri="{FF2B5EF4-FFF2-40B4-BE49-F238E27FC236}">
                  <a16:creationId xmlns:a16="http://schemas.microsoft.com/office/drawing/2014/main" id="{E606F235-3FFC-4730-8278-088DF01F266C}"/>
                </a:ext>
              </a:extLst>
            </p:cNvPr>
            <p:cNvSpPr/>
            <p:nvPr/>
          </p:nvSpPr>
          <p:spPr>
            <a:xfrm>
              <a:off x="10393324" y="21413507"/>
              <a:ext cx="364756" cy="7926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463" name="TextBox 1462">
              <a:extLst>
                <a:ext uri="{FF2B5EF4-FFF2-40B4-BE49-F238E27FC236}">
                  <a16:creationId xmlns:a16="http://schemas.microsoft.com/office/drawing/2014/main" id="{E2392F5D-CE1F-4AD7-83B2-C86027B28BC8}"/>
                </a:ext>
              </a:extLst>
            </p:cNvPr>
            <p:cNvSpPr txBox="1"/>
            <p:nvPr/>
          </p:nvSpPr>
          <p:spPr>
            <a:xfrm>
              <a:off x="8757441" y="19903066"/>
              <a:ext cx="26259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Toll-like Receptor 4</a:t>
              </a:r>
            </a:p>
            <a:p>
              <a:pPr algn="ctr"/>
              <a:r>
                <a:rPr lang="en-US" sz="1400" dirty="0"/>
                <a:t> (TLR4)</a:t>
              </a:r>
            </a:p>
          </p:txBody>
        </p:sp>
        <p:sp>
          <p:nvSpPr>
            <p:cNvPr id="1464" name="TextBox 1463">
              <a:extLst>
                <a:ext uri="{FF2B5EF4-FFF2-40B4-BE49-F238E27FC236}">
                  <a16:creationId xmlns:a16="http://schemas.microsoft.com/office/drawing/2014/main" id="{13120C2E-018B-44E5-847E-0D617687E18B}"/>
                </a:ext>
              </a:extLst>
            </p:cNvPr>
            <p:cNvSpPr txBox="1"/>
            <p:nvPr/>
          </p:nvSpPr>
          <p:spPr>
            <a:xfrm>
              <a:off x="8393364" y="20581209"/>
              <a:ext cx="4273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/>
                <a:t>1</a:t>
              </a:r>
            </a:p>
          </p:txBody>
        </p:sp>
        <p:sp>
          <p:nvSpPr>
            <p:cNvPr id="1465" name="TextBox 1464">
              <a:extLst>
                <a:ext uri="{FF2B5EF4-FFF2-40B4-BE49-F238E27FC236}">
                  <a16:creationId xmlns:a16="http://schemas.microsoft.com/office/drawing/2014/main" id="{CF42495F-F610-4A8D-877B-ECEC93852383}"/>
                </a:ext>
              </a:extLst>
            </p:cNvPr>
            <p:cNvSpPr txBox="1"/>
            <p:nvPr/>
          </p:nvSpPr>
          <p:spPr>
            <a:xfrm>
              <a:off x="8393364" y="21293019"/>
              <a:ext cx="4273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/>
                <a:t>0.5</a:t>
              </a:r>
            </a:p>
          </p:txBody>
        </p:sp>
        <p:sp>
          <p:nvSpPr>
            <p:cNvPr id="1466" name="TextBox 1465">
              <a:extLst>
                <a:ext uri="{FF2B5EF4-FFF2-40B4-BE49-F238E27FC236}">
                  <a16:creationId xmlns:a16="http://schemas.microsoft.com/office/drawing/2014/main" id="{57FCCA9C-2ABE-4219-A262-38D6161711D5}"/>
                </a:ext>
              </a:extLst>
            </p:cNvPr>
            <p:cNvSpPr txBox="1"/>
            <p:nvPr/>
          </p:nvSpPr>
          <p:spPr>
            <a:xfrm>
              <a:off x="8393364" y="22004829"/>
              <a:ext cx="427307" cy="327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/>
                <a:t>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0125AF9-81F2-134D-8FE2-D98A39DB1C69}"/>
              </a:ext>
            </a:extLst>
          </p:cNvPr>
          <p:cNvGrpSpPr/>
          <p:nvPr/>
        </p:nvGrpSpPr>
        <p:grpSpPr>
          <a:xfrm>
            <a:off x="29518525" y="14070484"/>
            <a:ext cx="8147523" cy="7402119"/>
            <a:chOff x="29518525" y="14070484"/>
            <a:chExt cx="8147523" cy="7402119"/>
          </a:xfrm>
        </p:grpSpPr>
        <p:grpSp>
          <p:nvGrpSpPr>
            <p:cNvPr id="1546" name="Group 1545">
              <a:extLst>
                <a:ext uri="{FF2B5EF4-FFF2-40B4-BE49-F238E27FC236}">
                  <a16:creationId xmlns:a16="http://schemas.microsoft.com/office/drawing/2014/main" id="{3AE1251D-E3FA-441A-8A7D-24144A070444}"/>
                </a:ext>
              </a:extLst>
            </p:cNvPr>
            <p:cNvGrpSpPr/>
            <p:nvPr/>
          </p:nvGrpSpPr>
          <p:grpSpPr>
            <a:xfrm>
              <a:off x="29518525" y="14070484"/>
              <a:ext cx="8147523" cy="7402119"/>
              <a:chOff x="25701989" y="12427922"/>
              <a:chExt cx="10177279" cy="9246176"/>
            </a:xfrm>
          </p:grpSpPr>
          <p:pic>
            <p:nvPicPr>
              <p:cNvPr id="1547" name="Picture 1546">
                <a:extLst>
                  <a:ext uri="{FF2B5EF4-FFF2-40B4-BE49-F238E27FC236}">
                    <a16:creationId xmlns:a16="http://schemas.microsoft.com/office/drawing/2014/main" id="{F4D63E8D-7F1F-45A5-88C9-FB2ABD053B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701989" y="12427922"/>
                <a:ext cx="10024879" cy="9093776"/>
              </a:xfrm>
              <a:prstGeom prst="rect">
                <a:avLst/>
              </a:prstGeom>
              <a:solidFill>
                <a:srgbClr val="70A432"/>
              </a:solidFill>
              <a:ln>
                <a:noFill/>
              </a:ln>
            </p:spPr>
          </p:pic>
          <p:sp>
            <p:nvSpPr>
              <p:cNvPr id="1548" name="Rectangle 1547">
                <a:extLst>
                  <a:ext uri="{FF2B5EF4-FFF2-40B4-BE49-F238E27FC236}">
                    <a16:creationId xmlns:a16="http://schemas.microsoft.com/office/drawing/2014/main" id="{14E5F095-5E3C-417A-9270-55003930ACAC}"/>
                  </a:ext>
                </a:extLst>
              </p:cNvPr>
              <p:cNvSpPr/>
              <p:nvPr/>
            </p:nvSpPr>
            <p:spPr>
              <a:xfrm>
                <a:off x="32661726" y="20806611"/>
                <a:ext cx="1925053" cy="513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49" name="Group 1548">
                <a:extLst>
                  <a:ext uri="{FF2B5EF4-FFF2-40B4-BE49-F238E27FC236}">
                    <a16:creationId xmlns:a16="http://schemas.microsoft.com/office/drawing/2014/main" id="{19D698DB-28A4-417F-8CED-0FC01BE29CE9}"/>
                  </a:ext>
                </a:extLst>
              </p:cNvPr>
              <p:cNvGrpSpPr/>
              <p:nvPr/>
            </p:nvGrpSpPr>
            <p:grpSpPr>
              <a:xfrm>
                <a:off x="25854389" y="12580322"/>
                <a:ext cx="10024879" cy="9093776"/>
                <a:chOff x="25854389" y="12580322"/>
                <a:chExt cx="10024879" cy="9093776"/>
              </a:xfrm>
            </p:grpSpPr>
            <p:pic>
              <p:nvPicPr>
                <p:cNvPr id="1551" name="Picture 1550">
                  <a:extLst>
                    <a:ext uri="{FF2B5EF4-FFF2-40B4-BE49-F238E27FC236}">
                      <a16:creationId xmlns:a16="http://schemas.microsoft.com/office/drawing/2014/main" id="{20440CF7-9277-4240-A404-2557A89D2C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5854389" y="12580322"/>
                  <a:ext cx="10024879" cy="9093776"/>
                </a:xfrm>
                <a:prstGeom prst="rect">
                  <a:avLst/>
                </a:prstGeom>
                <a:solidFill>
                  <a:srgbClr val="70A432"/>
                </a:solidFill>
                <a:ln>
                  <a:noFill/>
                </a:ln>
              </p:spPr>
            </p:pic>
            <p:sp>
              <p:nvSpPr>
                <p:cNvPr id="1552" name="Rectangle 1551">
                  <a:extLst>
                    <a:ext uri="{FF2B5EF4-FFF2-40B4-BE49-F238E27FC236}">
                      <a16:creationId xmlns:a16="http://schemas.microsoft.com/office/drawing/2014/main" id="{A075440C-6504-411F-851D-862378C12091}"/>
                    </a:ext>
                  </a:extLst>
                </p:cNvPr>
                <p:cNvSpPr/>
                <p:nvPr/>
              </p:nvSpPr>
              <p:spPr>
                <a:xfrm>
                  <a:off x="32878299" y="20959011"/>
                  <a:ext cx="1925053" cy="5133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3" name="Rectangle 1552">
                  <a:extLst>
                    <a:ext uri="{FF2B5EF4-FFF2-40B4-BE49-F238E27FC236}">
                      <a16:creationId xmlns:a16="http://schemas.microsoft.com/office/drawing/2014/main" id="{4C6D9C03-4B63-44B0-B429-8E2B11148A98}"/>
                    </a:ext>
                  </a:extLst>
                </p:cNvPr>
                <p:cNvSpPr/>
                <p:nvPr/>
              </p:nvSpPr>
              <p:spPr>
                <a:xfrm rot="16200000">
                  <a:off x="25023222" y="16759591"/>
                  <a:ext cx="2222626" cy="5133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PC2  (21%)</a:t>
                  </a:r>
                </a:p>
              </p:txBody>
            </p:sp>
          </p:grpSp>
          <p:sp>
            <p:nvSpPr>
              <p:cNvPr id="1550" name="TextBox 1549">
                <a:extLst>
                  <a:ext uri="{FF2B5EF4-FFF2-40B4-BE49-F238E27FC236}">
                    <a16:creationId xmlns:a16="http://schemas.microsoft.com/office/drawing/2014/main" id="{F5F3BC55-2CE2-471E-91B7-7CDABDE339AD}"/>
                  </a:ext>
                </a:extLst>
              </p:cNvPr>
              <p:cNvSpPr txBox="1"/>
              <p:nvPr/>
            </p:nvSpPr>
            <p:spPr>
              <a:xfrm>
                <a:off x="30866828" y="20984851"/>
                <a:ext cx="16914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PC1 (52%)</a:t>
                </a:r>
              </a:p>
            </p:txBody>
          </p: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64429DE-270E-E34F-BEED-844BD1441A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69098" y="14715075"/>
              <a:ext cx="262800" cy="2628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5" name="Oval 754">
              <a:extLst>
                <a:ext uri="{FF2B5EF4-FFF2-40B4-BE49-F238E27FC236}">
                  <a16:creationId xmlns:a16="http://schemas.microsoft.com/office/drawing/2014/main" id="{AF6AA79C-612B-424C-98D5-378C8B787F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66594" y="14855900"/>
              <a:ext cx="266400" cy="266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Oval 757">
              <a:extLst>
                <a:ext uri="{FF2B5EF4-FFF2-40B4-BE49-F238E27FC236}">
                  <a16:creationId xmlns:a16="http://schemas.microsoft.com/office/drawing/2014/main" id="{A8DFD121-19C0-5A4F-9D9A-F36108CF26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84269" y="15093792"/>
              <a:ext cx="266400" cy="266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Oval 760">
              <a:extLst>
                <a:ext uri="{FF2B5EF4-FFF2-40B4-BE49-F238E27FC236}">
                  <a16:creationId xmlns:a16="http://schemas.microsoft.com/office/drawing/2014/main" id="{95F5E066-CC1E-2D49-9862-C0C13019EC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280141" y="14790314"/>
              <a:ext cx="266400" cy="266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Oval 761">
              <a:extLst>
                <a:ext uri="{FF2B5EF4-FFF2-40B4-BE49-F238E27FC236}">
                  <a16:creationId xmlns:a16="http://schemas.microsoft.com/office/drawing/2014/main" id="{B11D0F8F-16FA-7941-8E09-F0C9BA5A95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59860" y="15005056"/>
              <a:ext cx="266400" cy="266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Oval 782">
              <a:extLst>
                <a:ext uri="{FF2B5EF4-FFF2-40B4-BE49-F238E27FC236}">
                  <a16:creationId xmlns:a16="http://schemas.microsoft.com/office/drawing/2014/main" id="{C96196F4-217C-764A-8F9B-219703B42A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307143" y="15257162"/>
              <a:ext cx="266400" cy="266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Oval 784">
              <a:extLst>
                <a:ext uri="{FF2B5EF4-FFF2-40B4-BE49-F238E27FC236}">
                  <a16:creationId xmlns:a16="http://schemas.microsoft.com/office/drawing/2014/main" id="{FA40DE4E-B993-AF42-B0DA-A1DB595973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008127" y="15235943"/>
              <a:ext cx="266400" cy="266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Oval 785">
              <a:extLst>
                <a:ext uri="{FF2B5EF4-FFF2-40B4-BE49-F238E27FC236}">
                  <a16:creationId xmlns:a16="http://schemas.microsoft.com/office/drawing/2014/main" id="{DA50F19D-3D97-B841-98C6-B036D9FB37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334144" y="15122127"/>
              <a:ext cx="266400" cy="266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Oval 786">
              <a:extLst>
                <a:ext uri="{FF2B5EF4-FFF2-40B4-BE49-F238E27FC236}">
                  <a16:creationId xmlns:a16="http://schemas.microsoft.com/office/drawing/2014/main" id="{DAEDAAFD-0F6A-6C4E-986F-EB51335944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732263" y="15596688"/>
              <a:ext cx="266400" cy="266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Oval 787">
              <a:extLst>
                <a:ext uri="{FF2B5EF4-FFF2-40B4-BE49-F238E27FC236}">
                  <a16:creationId xmlns:a16="http://schemas.microsoft.com/office/drawing/2014/main" id="{FC0B2358-8BD7-AC4F-BE5E-12748A0BEC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877666" y="15552320"/>
              <a:ext cx="266400" cy="266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Oval 788">
              <a:extLst>
                <a:ext uri="{FF2B5EF4-FFF2-40B4-BE49-F238E27FC236}">
                  <a16:creationId xmlns:a16="http://schemas.microsoft.com/office/drawing/2014/main" id="{6B9AD8D3-99BB-5947-B961-BC4E6D15A1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071788" y="16190856"/>
              <a:ext cx="266400" cy="266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Oval 789">
              <a:extLst>
                <a:ext uri="{FF2B5EF4-FFF2-40B4-BE49-F238E27FC236}">
                  <a16:creationId xmlns:a16="http://schemas.microsoft.com/office/drawing/2014/main" id="{941FF009-FC12-394A-BA69-C98190ED14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518133" y="16621049"/>
              <a:ext cx="266400" cy="266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Oval 790">
              <a:extLst>
                <a:ext uri="{FF2B5EF4-FFF2-40B4-BE49-F238E27FC236}">
                  <a16:creationId xmlns:a16="http://schemas.microsoft.com/office/drawing/2014/main" id="{E9180529-EB98-D547-8F24-05AB6D8A9F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767709" y="16646127"/>
              <a:ext cx="266400" cy="266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Oval 791">
              <a:extLst>
                <a:ext uri="{FF2B5EF4-FFF2-40B4-BE49-F238E27FC236}">
                  <a16:creationId xmlns:a16="http://schemas.microsoft.com/office/drawing/2014/main" id="{3B16359F-71B2-074F-90F0-616FEA2292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357527" y="17446709"/>
              <a:ext cx="266400" cy="266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Oval 792">
              <a:extLst>
                <a:ext uri="{FF2B5EF4-FFF2-40B4-BE49-F238E27FC236}">
                  <a16:creationId xmlns:a16="http://schemas.microsoft.com/office/drawing/2014/main" id="{F50B4140-1C73-6A41-9633-F9DB6D06DF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956763" y="17367615"/>
              <a:ext cx="266400" cy="266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Oval 793">
              <a:extLst>
                <a:ext uri="{FF2B5EF4-FFF2-40B4-BE49-F238E27FC236}">
                  <a16:creationId xmlns:a16="http://schemas.microsoft.com/office/drawing/2014/main" id="{3F554D01-6829-6E4A-A620-1B9D40BAF3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386957" y="17276946"/>
              <a:ext cx="266400" cy="266400"/>
            </a:xfrm>
            <a:prstGeom prst="ellipse">
              <a:avLst/>
            </a:prstGeom>
            <a:solidFill>
              <a:srgbClr val="556B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795" name="Oval 794">
              <a:extLst>
                <a:ext uri="{FF2B5EF4-FFF2-40B4-BE49-F238E27FC236}">
                  <a16:creationId xmlns:a16="http://schemas.microsoft.com/office/drawing/2014/main" id="{FF2B4D3D-6DAD-1143-B2CA-3E4015A4D4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48109" y="17811311"/>
              <a:ext cx="266400" cy="266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Oval 795">
              <a:extLst>
                <a:ext uri="{FF2B5EF4-FFF2-40B4-BE49-F238E27FC236}">
                  <a16:creationId xmlns:a16="http://schemas.microsoft.com/office/drawing/2014/main" id="{66DEC4B6-14FB-4F4B-8777-F6FD2C177B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759276" y="16341326"/>
              <a:ext cx="266400" cy="266400"/>
            </a:xfrm>
            <a:prstGeom prst="ellipse">
              <a:avLst/>
            </a:prstGeom>
            <a:solidFill>
              <a:srgbClr val="556B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797" name="Oval 796">
              <a:extLst>
                <a:ext uri="{FF2B5EF4-FFF2-40B4-BE49-F238E27FC236}">
                  <a16:creationId xmlns:a16="http://schemas.microsoft.com/office/drawing/2014/main" id="{36F3FAE7-0314-4045-AAA4-23EBE7F093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812081" y="17095609"/>
              <a:ext cx="266400" cy="266400"/>
            </a:xfrm>
            <a:prstGeom prst="ellipse">
              <a:avLst/>
            </a:prstGeom>
            <a:solidFill>
              <a:srgbClr val="556B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798" name="Oval 797">
              <a:extLst>
                <a:ext uri="{FF2B5EF4-FFF2-40B4-BE49-F238E27FC236}">
                  <a16:creationId xmlns:a16="http://schemas.microsoft.com/office/drawing/2014/main" id="{FDF1AA26-9D12-DE46-A345-DA195EE6AE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45372" y="18648545"/>
              <a:ext cx="266400" cy="266400"/>
            </a:xfrm>
            <a:prstGeom prst="ellipse">
              <a:avLst/>
            </a:prstGeom>
            <a:solidFill>
              <a:srgbClr val="556B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799" name="Oval 798">
              <a:extLst>
                <a:ext uri="{FF2B5EF4-FFF2-40B4-BE49-F238E27FC236}">
                  <a16:creationId xmlns:a16="http://schemas.microsoft.com/office/drawing/2014/main" id="{8A48B0A4-F88D-234F-9348-F2F3FB6A50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744070" y="18951415"/>
              <a:ext cx="266400" cy="266400"/>
            </a:xfrm>
            <a:prstGeom prst="ellipse">
              <a:avLst/>
            </a:prstGeom>
            <a:solidFill>
              <a:srgbClr val="556B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801" name="Oval 800">
              <a:extLst>
                <a:ext uri="{FF2B5EF4-FFF2-40B4-BE49-F238E27FC236}">
                  <a16:creationId xmlns:a16="http://schemas.microsoft.com/office/drawing/2014/main" id="{D1589F7D-4605-5C49-A771-B825A7554D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643754" y="19001571"/>
              <a:ext cx="266400" cy="266400"/>
            </a:xfrm>
            <a:prstGeom prst="ellipse">
              <a:avLst/>
            </a:prstGeom>
            <a:solidFill>
              <a:srgbClr val="556B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803" name="Oval 802">
              <a:extLst>
                <a:ext uri="{FF2B5EF4-FFF2-40B4-BE49-F238E27FC236}">
                  <a16:creationId xmlns:a16="http://schemas.microsoft.com/office/drawing/2014/main" id="{2D8F4A33-9E4D-974B-B71B-EE1381EB55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703556" y="18968776"/>
              <a:ext cx="266400" cy="266400"/>
            </a:xfrm>
            <a:prstGeom prst="ellipse">
              <a:avLst/>
            </a:prstGeom>
            <a:solidFill>
              <a:srgbClr val="70A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804" name="Oval 803">
              <a:extLst>
                <a:ext uri="{FF2B5EF4-FFF2-40B4-BE49-F238E27FC236}">
                  <a16:creationId xmlns:a16="http://schemas.microsoft.com/office/drawing/2014/main" id="{0F98DBB7-81CB-3C4D-A83E-D5E7E6C5B3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041151" y="19179050"/>
              <a:ext cx="266400" cy="266400"/>
            </a:xfrm>
            <a:prstGeom prst="ellipse">
              <a:avLst/>
            </a:prstGeom>
            <a:solidFill>
              <a:srgbClr val="70A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805" name="Oval 804">
              <a:extLst>
                <a:ext uri="{FF2B5EF4-FFF2-40B4-BE49-F238E27FC236}">
                  <a16:creationId xmlns:a16="http://schemas.microsoft.com/office/drawing/2014/main" id="{223C2FC3-E63F-6041-BB1F-D5B172381C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15759" y="19227279"/>
              <a:ext cx="266400" cy="266400"/>
            </a:xfrm>
            <a:prstGeom prst="ellipse">
              <a:avLst/>
            </a:prstGeom>
            <a:solidFill>
              <a:srgbClr val="70A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806" name="Oval 805">
              <a:extLst>
                <a:ext uri="{FF2B5EF4-FFF2-40B4-BE49-F238E27FC236}">
                  <a16:creationId xmlns:a16="http://schemas.microsoft.com/office/drawing/2014/main" id="{7696EEEE-4DD9-F749-9B08-AEB5976D78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12574" y="19483851"/>
              <a:ext cx="266400" cy="266400"/>
            </a:xfrm>
            <a:prstGeom prst="ellipse">
              <a:avLst/>
            </a:prstGeom>
            <a:solidFill>
              <a:srgbClr val="70A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807" name="Oval 806">
              <a:extLst>
                <a:ext uri="{FF2B5EF4-FFF2-40B4-BE49-F238E27FC236}">
                  <a16:creationId xmlns:a16="http://schemas.microsoft.com/office/drawing/2014/main" id="{0F991FCA-95DF-7844-85D2-3CFC86E9A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016792" y="20214985"/>
              <a:ext cx="266400" cy="266400"/>
            </a:xfrm>
            <a:prstGeom prst="ellipse">
              <a:avLst/>
            </a:prstGeom>
            <a:solidFill>
              <a:srgbClr val="70A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808" name="Oval 807">
              <a:extLst>
                <a:ext uri="{FF2B5EF4-FFF2-40B4-BE49-F238E27FC236}">
                  <a16:creationId xmlns:a16="http://schemas.microsoft.com/office/drawing/2014/main" id="{40EA5593-6F43-6A47-BDBA-0A9E774747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701628" y="19742352"/>
              <a:ext cx="266400" cy="266400"/>
            </a:xfrm>
            <a:prstGeom prst="ellipse">
              <a:avLst/>
            </a:prstGeom>
            <a:solidFill>
              <a:srgbClr val="70A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809" name="Oval 808">
              <a:extLst>
                <a:ext uri="{FF2B5EF4-FFF2-40B4-BE49-F238E27FC236}">
                  <a16:creationId xmlns:a16="http://schemas.microsoft.com/office/drawing/2014/main" id="{DAFB92C7-4151-A147-8797-1572E3F6C8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738282" y="19431765"/>
              <a:ext cx="266400" cy="266400"/>
            </a:xfrm>
            <a:prstGeom prst="ellipse">
              <a:avLst/>
            </a:prstGeom>
            <a:solidFill>
              <a:srgbClr val="70A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810" name="Oval 809">
              <a:extLst>
                <a:ext uri="{FF2B5EF4-FFF2-40B4-BE49-F238E27FC236}">
                  <a16:creationId xmlns:a16="http://schemas.microsoft.com/office/drawing/2014/main" id="{29DA0B29-5AFA-A540-B10E-303F156C59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78167" y="19746211"/>
              <a:ext cx="266400" cy="266400"/>
            </a:xfrm>
            <a:prstGeom prst="ellipse">
              <a:avLst/>
            </a:prstGeom>
            <a:solidFill>
              <a:srgbClr val="70A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800" name="Oval 799">
              <a:extLst>
                <a:ext uri="{FF2B5EF4-FFF2-40B4-BE49-F238E27FC236}">
                  <a16:creationId xmlns:a16="http://schemas.microsoft.com/office/drawing/2014/main" id="{2023005F-E8B9-394E-ABC3-0180DBB6D5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04813" y="19011216"/>
              <a:ext cx="266400" cy="266400"/>
            </a:xfrm>
            <a:prstGeom prst="ellipse">
              <a:avLst/>
            </a:prstGeom>
            <a:solidFill>
              <a:srgbClr val="556B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802" name="Oval 801">
              <a:extLst>
                <a:ext uri="{FF2B5EF4-FFF2-40B4-BE49-F238E27FC236}">
                  <a16:creationId xmlns:a16="http://schemas.microsoft.com/office/drawing/2014/main" id="{189CE7EF-1EAB-774A-9BCB-2035ADF4DF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886823" y="19302512"/>
              <a:ext cx="266400" cy="266400"/>
            </a:xfrm>
            <a:prstGeom prst="ellipse">
              <a:avLst/>
            </a:prstGeom>
            <a:solidFill>
              <a:srgbClr val="556B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</p:grpSp>
      <p:grpSp>
        <p:nvGrpSpPr>
          <p:cNvPr id="811" name="Group 810">
            <a:extLst>
              <a:ext uri="{FF2B5EF4-FFF2-40B4-BE49-F238E27FC236}">
                <a16:creationId xmlns:a16="http://schemas.microsoft.com/office/drawing/2014/main" id="{47EE5A39-6036-6442-B17C-762FA99107C7}"/>
              </a:ext>
            </a:extLst>
          </p:cNvPr>
          <p:cNvGrpSpPr/>
          <p:nvPr/>
        </p:nvGrpSpPr>
        <p:grpSpPr>
          <a:xfrm>
            <a:off x="35653510" y="18668954"/>
            <a:ext cx="2476968" cy="1345670"/>
            <a:chOff x="44754332" y="20671508"/>
            <a:chExt cx="1764625" cy="778847"/>
          </a:xfrm>
        </p:grpSpPr>
        <p:sp>
          <p:nvSpPr>
            <p:cNvPr id="812" name="Rectangle 811">
              <a:extLst>
                <a:ext uri="{FF2B5EF4-FFF2-40B4-BE49-F238E27FC236}">
                  <a16:creationId xmlns:a16="http://schemas.microsoft.com/office/drawing/2014/main" id="{C7AF5F6F-EA86-EE4E-A828-2D6426EFA4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754332" y="20697050"/>
              <a:ext cx="208102" cy="16359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13" name="Rectangle 812">
              <a:extLst>
                <a:ext uri="{FF2B5EF4-FFF2-40B4-BE49-F238E27FC236}">
                  <a16:creationId xmlns:a16="http://schemas.microsoft.com/office/drawing/2014/main" id="{14C0A801-6014-274C-9AD8-E9BD00C8FC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754332" y="20893971"/>
              <a:ext cx="208102" cy="163594"/>
            </a:xfrm>
            <a:prstGeom prst="rect">
              <a:avLst/>
            </a:prstGeom>
            <a:solidFill>
              <a:srgbClr val="6780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14" name="Rectangle 813">
              <a:extLst>
                <a:ext uri="{FF2B5EF4-FFF2-40B4-BE49-F238E27FC236}">
                  <a16:creationId xmlns:a16="http://schemas.microsoft.com/office/drawing/2014/main" id="{C2ACDAD2-EDC8-5D45-A495-A81D8AA943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754332" y="21090893"/>
              <a:ext cx="208102" cy="163594"/>
            </a:xfrm>
            <a:prstGeom prst="rect">
              <a:avLst/>
            </a:prstGeom>
            <a:solidFill>
              <a:srgbClr val="7FB8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15" name="Rectangle 814">
              <a:extLst>
                <a:ext uri="{FF2B5EF4-FFF2-40B4-BE49-F238E27FC236}">
                  <a16:creationId xmlns:a16="http://schemas.microsoft.com/office/drawing/2014/main" id="{201C30A4-23E6-214D-919F-4248942046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754332" y="21286761"/>
              <a:ext cx="208102" cy="16359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16" name="TextBox 815">
              <a:extLst>
                <a:ext uri="{FF2B5EF4-FFF2-40B4-BE49-F238E27FC236}">
                  <a16:creationId xmlns:a16="http://schemas.microsoft.com/office/drawing/2014/main" id="{0F15B90F-79FC-B74E-8863-757F47706736}"/>
                </a:ext>
              </a:extLst>
            </p:cNvPr>
            <p:cNvSpPr txBox="1"/>
            <p:nvPr/>
          </p:nvSpPr>
          <p:spPr>
            <a:xfrm>
              <a:off x="44929073" y="20671508"/>
              <a:ext cx="972327" cy="178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vehicle</a:t>
              </a:r>
            </a:p>
          </p:txBody>
        </p:sp>
        <p:sp>
          <p:nvSpPr>
            <p:cNvPr id="817" name="TextBox 816">
              <a:extLst>
                <a:ext uri="{FF2B5EF4-FFF2-40B4-BE49-F238E27FC236}">
                  <a16:creationId xmlns:a16="http://schemas.microsoft.com/office/drawing/2014/main" id="{1827CCF2-B425-9645-B8E8-2776A01F35EE}"/>
                </a:ext>
              </a:extLst>
            </p:cNvPr>
            <p:cNvSpPr txBox="1"/>
            <p:nvPr/>
          </p:nvSpPr>
          <p:spPr>
            <a:xfrm>
              <a:off x="44929073" y="20868431"/>
              <a:ext cx="1359678" cy="178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ALT-801 5 nmol/kg</a:t>
              </a:r>
            </a:p>
          </p:txBody>
        </p:sp>
        <p:sp>
          <p:nvSpPr>
            <p:cNvPr id="818" name="TextBox 817">
              <a:extLst>
                <a:ext uri="{FF2B5EF4-FFF2-40B4-BE49-F238E27FC236}">
                  <a16:creationId xmlns:a16="http://schemas.microsoft.com/office/drawing/2014/main" id="{63BC214A-FBDB-8941-9D3A-33D8B25BCC77}"/>
                </a:ext>
              </a:extLst>
            </p:cNvPr>
            <p:cNvSpPr txBox="1"/>
            <p:nvPr/>
          </p:nvSpPr>
          <p:spPr>
            <a:xfrm>
              <a:off x="44929073" y="21065354"/>
              <a:ext cx="1406984" cy="178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ALT-801 10 nmol/kg</a:t>
              </a:r>
            </a:p>
          </p:txBody>
        </p:sp>
        <p:sp>
          <p:nvSpPr>
            <p:cNvPr id="819" name="TextBox 818">
              <a:extLst>
                <a:ext uri="{FF2B5EF4-FFF2-40B4-BE49-F238E27FC236}">
                  <a16:creationId xmlns:a16="http://schemas.microsoft.com/office/drawing/2014/main" id="{58372DBA-9973-A548-A032-4BB3CC841786}"/>
                </a:ext>
              </a:extLst>
            </p:cNvPr>
            <p:cNvSpPr txBox="1"/>
            <p:nvPr/>
          </p:nvSpPr>
          <p:spPr>
            <a:xfrm>
              <a:off x="44929073" y="21243216"/>
              <a:ext cx="1589884" cy="178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semaglutide 10 nmol/kg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5389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89B977A46C9349851BC784B88C9BC7" ma:contentTypeVersion="10" ma:contentTypeDescription="Create a new document." ma:contentTypeScope="" ma:versionID="88fb3baf90ff0f73efa20b44b9655e81">
  <xsd:schema xmlns:xsd="http://www.w3.org/2001/XMLSchema" xmlns:xs="http://www.w3.org/2001/XMLSchema" xmlns:p="http://schemas.microsoft.com/office/2006/metadata/properties" xmlns:ns3="c62a2b61-ebc5-42a4-882b-417471629487" targetNamespace="http://schemas.microsoft.com/office/2006/metadata/properties" ma:root="true" ma:fieldsID="9488e290d47afee67f191f0334d78295" ns3:_="">
    <xsd:import namespace="c62a2b61-ebc5-42a4-882b-4174716294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2a2b61-ebc5-42a4-882b-4174716294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7FC65B-8FEA-4C8F-A66F-577B22BF61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2a2b61-ebc5-42a4-882b-4174716294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4EF3D4-C6C4-48B4-83AC-3EB3F80FB90D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c62a2b61-ebc5-42a4-882b-417471629487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89C4AAD-5FB7-4D69-A0DC-4A53E090D7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6455</TotalTime>
  <Words>1529</Words>
  <Application>Microsoft Macintosh PowerPoint</Application>
  <PresentationFormat>Custom</PresentationFormat>
  <Paragraphs>261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Harris</dc:creator>
  <cp:lastModifiedBy>Scott Harris</cp:lastModifiedBy>
  <cp:revision>203</cp:revision>
  <cp:lastPrinted>2020-07-31T12:18:15Z</cp:lastPrinted>
  <dcterms:created xsi:type="dcterms:W3CDTF">2019-12-31T13:38:30Z</dcterms:created>
  <dcterms:modified xsi:type="dcterms:W3CDTF">2020-08-03T12:25:12Z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0x0101009089B977A46C9349851BC784B88C9BC7</vt:lpwstr>
  </property>
</Properties>
</file>